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5821" y="1459484"/>
            <a:ext cx="4880356" cy="3071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9" y="3831335"/>
            <a:ext cx="5995584" cy="10576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" y="2773679"/>
            <a:ext cx="5995584" cy="10576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4768" y="1889759"/>
            <a:ext cx="5959682" cy="10576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207" y="1005839"/>
            <a:ext cx="5955195" cy="10576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" y="4715255"/>
            <a:ext cx="5995584" cy="1057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7684" y="1109853"/>
            <a:ext cx="35166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distp@ui.ac.id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s://bit.ly/PANDUAN-MF" TargetMode="Externa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5787" y="6309589"/>
            <a:ext cx="12192000" cy="257174"/>
          </a:xfrm>
          <a:custGeom>
            <a:avLst/>
            <a:gdLst/>
            <a:ahLst/>
            <a:cxnLst/>
            <a:rect l="l" t="t" r="r" b="b"/>
            <a:pathLst>
              <a:path w="8890000" h="215900">
                <a:moveTo>
                  <a:pt x="0" y="0"/>
                </a:moveTo>
                <a:lnTo>
                  <a:pt x="8890000" y="0"/>
                </a:lnTo>
                <a:lnTo>
                  <a:pt x="88900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47BD3349-C753-479E-BDE5-0919B17F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37" y="14468"/>
            <a:ext cx="842963" cy="1393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80839-3F23-4B16-8201-171E7DE8F81C}"/>
              </a:ext>
            </a:extLst>
          </p:cNvPr>
          <p:cNvSpPr txBox="1"/>
          <p:nvPr/>
        </p:nvSpPr>
        <p:spPr>
          <a:xfrm>
            <a:off x="2782033" y="2775550"/>
            <a:ext cx="722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id-ID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INOVASI DAN</a:t>
            </a:r>
          </a:p>
          <a:p>
            <a:pPr algn="r" defTabSz="685800">
              <a:defRPr/>
            </a:pPr>
            <a:r>
              <a:rPr lang="id-ID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TECHNO PARK</a:t>
            </a:r>
            <a:endParaRPr lang="en-ID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8AD8C-D216-4117-B60E-21C22225571B}"/>
              </a:ext>
            </a:extLst>
          </p:cNvPr>
          <p:cNvCxnSpPr>
            <a:cxnSpLocks/>
          </p:cNvCxnSpPr>
          <p:nvPr/>
        </p:nvCxnSpPr>
        <p:spPr>
          <a:xfrm>
            <a:off x="6096001" y="3976281"/>
            <a:ext cx="3846353" cy="0"/>
          </a:xfrm>
          <a:prstGeom prst="line">
            <a:avLst/>
          </a:prstGeom>
          <a:ln w="38100">
            <a:solidFill>
              <a:srgbClr val="FFD50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61D408A-4D89-455C-B78D-7B42DBDAC6D6}"/>
              </a:ext>
            </a:extLst>
          </p:cNvPr>
          <p:cNvSpPr txBox="1"/>
          <p:nvPr/>
        </p:nvSpPr>
        <p:spPr>
          <a:xfrm>
            <a:off x="5624719" y="4055039"/>
            <a:ext cx="438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Bookman Old Style" charset="0"/>
                <a:ea typeface="Bookman Old Style" charset="0"/>
                <a:cs typeface="Bookman Old Style" charset="0"/>
              </a:rPr>
              <a:t>Sub </a:t>
            </a:r>
            <a:r>
              <a:rPr lang="en-US" sz="1200" b="1" dirty="0" err="1">
                <a:latin typeface="Bookman Old Style" charset="0"/>
                <a:ea typeface="Bookman Old Style" charset="0"/>
                <a:cs typeface="Bookman Old Style" charset="0"/>
              </a:rPr>
              <a:t>Direktorat</a:t>
            </a:r>
            <a:r>
              <a:rPr lang="en-US" sz="1200" b="1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 b="1" dirty="0" err="1">
                <a:latin typeface="Bookman Old Style" charset="0"/>
                <a:ea typeface="Bookman Old Style" charset="0"/>
                <a:cs typeface="Bookman Old Style" charset="0"/>
              </a:rPr>
              <a:t>Pengembangan</a:t>
            </a:r>
            <a:r>
              <a:rPr lang="en-US" sz="1200" b="1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1200" b="1" dirty="0" err="1">
                <a:latin typeface="Bookman Old Style" charset="0"/>
                <a:ea typeface="Bookman Old Style" charset="0"/>
                <a:cs typeface="Bookman Old Style" charset="0"/>
              </a:rPr>
              <a:t>Inovasi</a:t>
            </a:r>
            <a:r>
              <a:rPr lang="en-US" sz="1200" b="1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801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id="{148D47DB-CCD5-4D3D-8F5E-C67A2C8D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112" y="1"/>
            <a:ext cx="813621" cy="13445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" y="6360916"/>
            <a:ext cx="12192001" cy="497084"/>
            <a:chOff x="-1" y="6541885"/>
            <a:chExt cx="9144001" cy="2954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944D69-CA94-4A14-886A-282466B40660}"/>
                </a:ext>
              </a:extLst>
            </p:cNvPr>
            <p:cNvGrpSpPr/>
            <p:nvPr/>
          </p:nvGrpSpPr>
          <p:grpSpPr>
            <a:xfrm>
              <a:off x="-1" y="6549070"/>
              <a:ext cx="9144001" cy="288261"/>
              <a:chOff x="-1" y="6602336"/>
              <a:chExt cx="12180014" cy="2743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B89A1B-25B4-45C6-B9DA-6DCFB7FB453C}"/>
                  </a:ext>
                </a:extLst>
              </p:cNvPr>
              <p:cNvSpPr/>
              <p:nvPr/>
            </p:nvSpPr>
            <p:spPr>
              <a:xfrm>
                <a:off x="-1" y="6602336"/>
                <a:ext cx="8996475" cy="2743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72D308A-77A5-4850-9B6D-B2F66C470CB8}"/>
                  </a:ext>
                </a:extLst>
              </p:cNvPr>
              <p:cNvSpPr/>
              <p:nvPr/>
            </p:nvSpPr>
            <p:spPr>
              <a:xfrm>
                <a:off x="11414148" y="6602336"/>
                <a:ext cx="765865" cy="2743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C85D19-2DE4-4FC3-815F-83F330CF699F}"/>
                </a:ext>
              </a:extLst>
            </p:cNvPr>
            <p:cNvSpPr txBox="1"/>
            <p:nvPr/>
          </p:nvSpPr>
          <p:spPr>
            <a:xfrm>
              <a:off x="6716918" y="6541885"/>
              <a:ext cx="2013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UNIVERSITAS INDONESIA</a:t>
              </a:r>
              <a:endParaRPr lang="en-ID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8" y="1356632"/>
            <a:ext cx="12198627" cy="47774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00600" y="4209636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+mj-lt"/>
              </a:rPr>
              <a:t>Panduan</a:t>
            </a:r>
            <a:r>
              <a:rPr lang="en-US" sz="3200" dirty="0" smtClean="0">
                <a:latin typeface="+mj-lt"/>
              </a:rPr>
              <a:t> Matching Fund </a:t>
            </a:r>
            <a:r>
              <a:rPr lang="en-US" sz="3200" dirty="0" err="1" smtClean="0">
                <a:latin typeface="+mj-lt"/>
              </a:rPr>
              <a:t>Kedaireka</a:t>
            </a:r>
            <a:r>
              <a:rPr lang="en-US" sz="3200" dirty="0" smtClean="0">
                <a:latin typeface="+mj-lt"/>
              </a:rPr>
              <a:t>: </a:t>
            </a:r>
          </a:p>
          <a:p>
            <a:r>
              <a:rPr lang="en-US" sz="3200" dirty="0" smtClean="0">
                <a:latin typeface="+mj-lt"/>
                <a:hlinkClick r:id="rId5"/>
              </a:rPr>
              <a:t>https://bit.ly/PANDUAN-MF</a:t>
            </a:r>
            <a:endParaRPr lang="en-US" sz="3200" dirty="0" smtClean="0">
              <a:latin typeface="+mj-lt"/>
            </a:endParaRPr>
          </a:p>
        </p:txBody>
      </p:sp>
      <p:pic>
        <p:nvPicPr>
          <p:cNvPr id="21" name="Picture 4" descr="WEALTH LIFE |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3289"/>
            <a:ext cx="3269808" cy="22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47" y="1600200"/>
            <a:ext cx="3714513" cy="19106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00600" y="207392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</a:rPr>
              <a:t>Telepon</a:t>
            </a:r>
            <a:r>
              <a:rPr lang="en-US" sz="2400" dirty="0" smtClean="0">
                <a:latin typeface="+mj-lt"/>
              </a:rPr>
              <a:t> : </a:t>
            </a:r>
            <a:r>
              <a:rPr lang="en-US" sz="2400" dirty="0">
                <a:latin typeface="+mj-lt"/>
              </a:rPr>
              <a:t>+6221-29120930 / </a:t>
            </a:r>
            <a:r>
              <a:rPr lang="en-US" sz="2400" dirty="0" smtClean="0">
                <a:latin typeface="+mj-lt"/>
              </a:rPr>
              <a:t>29120931</a:t>
            </a:r>
          </a:p>
          <a:p>
            <a:r>
              <a:rPr lang="en-US" sz="2400" dirty="0" smtClean="0">
                <a:latin typeface="+mj-lt"/>
              </a:rPr>
              <a:t>Email     :  </a:t>
            </a:r>
            <a:r>
              <a:rPr lang="en-US" sz="2400" dirty="0" smtClean="0">
                <a:latin typeface="+mj-lt"/>
                <a:hlinkClick r:id="rId8"/>
              </a:rPr>
              <a:t>distp@ui.ac.id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sp>
        <p:nvSpPr>
          <p:cNvPr id="24" name="Textfeld 202">
            <a:extLst>
              <a:ext uri="{FF2B5EF4-FFF2-40B4-BE49-F238E27FC236}">
                <a16:creationId xmlns:a16="http://schemas.microsoft.com/office/drawing/2014/main" id="{4C2B19AB-2057-E14B-BAE1-7560613946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57402" y="527450"/>
            <a:ext cx="9081997" cy="5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 err="1" smtClean="0"/>
              <a:t>Direktorat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Inovasi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Science Techno Park 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08335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944D69-CA94-4A14-886A-282466B40660}"/>
              </a:ext>
            </a:extLst>
          </p:cNvPr>
          <p:cNvGrpSpPr/>
          <p:nvPr/>
        </p:nvGrpSpPr>
        <p:grpSpPr>
          <a:xfrm>
            <a:off x="-3149" y="6476999"/>
            <a:ext cx="12195149" cy="198071"/>
            <a:chOff x="-1" y="6602336"/>
            <a:chExt cx="12180014" cy="274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B89A1B-25B4-45C6-B9DA-6DCFB7FB453C}"/>
                </a:ext>
              </a:extLst>
            </p:cNvPr>
            <p:cNvSpPr/>
            <p:nvPr/>
          </p:nvSpPr>
          <p:spPr>
            <a:xfrm>
              <a:off x="-1" y="6602336"/>
              <a:ext cx="8996475" cy="274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2D308A-77A5-4850-9B6D-B2F66C470CB8}"/>
                </a:ext>
              </a:extLst>
            </p:cNvPr>
            <p:cNvSpPr/>
            <p:nvPr/>
          </p:nvSpPr>
          <p:spPr>
            <a:xfrm>
              <a:off x="11414148" y="6602336"/>
              <a:ext cx="765865" cy="274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C609BB-24CB-4424-B9E7-CCA76F519A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85D19-2DE4-4FC3-815F-83F330CF699F}"/>
              </a:ext>
            </a:extLst>
          </p:cNvPr>
          <p:cNvSpPr txBox="1"/>
          <p:nvPr/>
        </p:nvSpPr>
        <p:spPr>
          <a:xfrm>
            <a:off x="9453090" y="6476999"/>
            <a:ext cx="151000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UNIVERSITAS INDONESIA</a:t>
            </a:r>
            <a:endParaRPr lang="en-ID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48D47DB-CCD5-4D3D-8F5E-C67A2C8D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0"/>
            <a:ext cx="838200" cy="138516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63074D44-3D04-4EF5-A868-A14D56F230A1}"/>
              </a:ext>
            </a:extLst>
          </p:cNvPr>
          <p:cNvSpPr txBox="1"/>
          <p:nvPr/>
        </p:nvSpPr>
        <p:spPr>
          <a:xfrm>
            <a:off x="4648200" y="1676400"/>
            <a:ext cx="2776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TERIMA KASIH</a:t>
            </a:r>
            <a:endParaRPr lang="en-ID" sz="3300" b="1" dirty="0"/>
          </a:p>
        </p:txBody>
      </p:sp>
      <p:pic>
        <p:nvPicPr>
          <p:cNvPr id="6" name="Picture 5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FEB98D82-F47C-49C7-AC15-8CF997EE8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30398"/>
            <a:ext cx="3598051" cy="28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2" y="0"/>
              <a:ext cx="11480292" cy="2753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L</a:t>
            </a:r>
            <a:r>
              <a:rPr spc="-355" dirty="0"/>
              <a:t>A</a:t>
            </a:r>
            <a:r>
              <a:rPr spc="-345" dirty="0"/>
              <a:t>T</a:t>
            </a:r>
            <a:r>
              <a:rPr spc="-35" dirty="0"/>
              <a:t>A</a:t>
            </a:r>
            <a:r>
              <a:rPr spc="-5" dirty="0"/>
              <a:t>R</a:t>
            </a:r>
            <a:r>
              <a:rPr spc="-90" dirty="0"/>
              <a:t> </a:t>
            </a:r>
            <a:r>
              <a:rPr spc="-30" dirty="0"/>
              <a:t>BE</a:t>
            </a:r>
            <a:r>
              <a:rPr spc="-25" dirty="0"/>
              <a:t>L</a:t>
            </a:r>
            <a:r>
              <a:rPr spc="-50" dirty="0"/>
              <a:t>A</a:t>
            </a:r>
            <a:r>
              <a:rPr spc="-45" dirty="0"/>
              <a:t>K</a:t>
            </a:r>
            <a:r>
              <a:rPr spc="-50" dirty="0"/>
              <a:t>AN</a:t>
            </a:r>
            <a:r>
              <a:rPr spc="-5" dirty="0"/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9969" y="3027933"/>
            <a:ext cx="2399665" cy="287655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4889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85"/>
              </a:spcBef>
            </a:pPr>
            <a:r>
              <a:rPr sz="5800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5800">
              <a:latin typeface="Calibri"/>
              <a:cs typeface="Calibri"/>
            </a:endParaRPr>
          </a:p>
          <a:p>
            <a:pPr marL="242570" marR="746125">
              <a:lnSpc>
                <a:spcPct val="91500"/>
              </a:lnSpc>
              <a:spcBef>
                <a:spcPts val="1625"/>
              </a:spcBef>
            </a:pPr>
            <a:r>
              <a:rPr sz="1600" spc="-10" dirty="0">
                <a:latin typeface="Calibri"/>
                <a:cs typeface="Calibri"/>
              </a:rPr>
              <a:t>Kampus sebagai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penghasil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pengembangan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produk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rekacipta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7053" y="3027933"/>
            <a:ext cx="2399665" cy="2876550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4889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85"/>
              </a:spcBef>
            </a:pPr>
            <a:r>
              <a:rPr sz="5800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5800">
              <a:latin typeface="Calibri"/>
              <a:cs typeface="Calibri"/>
            </a:endParaRPr>
          </a:p>
          <a:p>
            <a:pPr marL="243204" marR="403860">
              <a:lnSpc>
                <a:spcPct val="91500"/>
              </a:lnSpc>
              <a:spcBef>
                <a:spcPts val="1625"/>
              </a:spcBef>
            </a:pPr>
            <a:r>
              <a:rPr sz="1600" spc="-10" dirty="0">
                <a:latin typeface="Calibri"/>
                <a:cs typeface="Calibri"/>
              </a:rPr>
              <a:t>Industri perlu produk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rekacipta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berkualitas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untuk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dihilirisasi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661" y="3027933"/>
            <a:ext cx="2399665" cy="287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4889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385"/>
              </a:spcBef>
            </a:pPr>
            <a:r>
              <a:rPr sz="5800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5800">
              <a:latin typeface="Calibri"/>
              <a:cs typeface="Calibri"/>
            </a:endParaRPr>
          </a:p>
          <a:p>
            <a:pPr marL="241935" marR="291465">
              <a:lnSpc>
                <a:spcPct val="91500"/>
              </a:lnSpc>
              <a:spcBef>
                <a:spcPts val="1625"/>
              </a:spcBef>
            </a:pPr>
            <a:r>
              <a:rPr sz="1600" spc="-15" dirty="0">
                <a:latin typeface="Calibri"/>
                <a:cs typeface="Calibri"/>
              </a:rPr>
              <a:t>Kedaireka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adalah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platform/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marketplace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untuk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mempertemukan 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kepentingan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industri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 kampus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2745" y="3027933"/>
            <a:ext cx="2399665" cy="287655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889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85"/>
              </a:spcBef>
            </a:pPr>
            <a:r>
              <a:rPr sz="5800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5800">
              <a:latin typeface="Calibri"/>
              <a:cs typeface="Calibri"/>
            </a:endParaRPr>
          </a:p>
          <a:p>
            <a:pPr marL="242570" marR="397510">
              <a:lnSpc>
                <a:spcPct val="91500"/>
              </a:lnSpc>
              <a:spcBef>
                <a:spcPts val="1625"/>
              </a:spcBef>
            </a:pPr>
            <a:r>
              <a:rPr sz="1600" spc="-10" dirty="0">
                <a:latin typeface="Calibri"/>
                <a:cs typeface="Calibri"/>
              </a:rPr>
              <a:t>Kemendikbud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menyediakan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“matching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fund”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sebagai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insentif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kampus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yang </a:t>
            </a:r>
            <a:r>
              <a:rPr sz="1600" spc="-5" dirty="0">
                <a:latin typeface="Calibri"/>
                <a:cs typeface="Calibri"/>
              </a:rPr>
              <a:t>ingin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bekerja </a:t>
            </a:r>
            <a:r>
              <a:rPr sz="1600" spc="-5" dirty="0">
                <a:latin typeface="Calibri"/>
                <a:cs typeface="Calibri"/>
              </a:rPr>
              <a:t>sama </a:t>
            </a:r>
            <a:r>
              <a:rPr sz="1600" spc="-10" dirty="0">
                <a:latin typeface="Calibri"/>
                <a:cs typeface="Calibri"/>
              </a:rPr>
              <a:t>dengan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industri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603" y="6417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4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131" y="114376"/>
            <a:ext cx="47123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Calibri"/>
                <a:cs typeface="Calibri"/>
              </a:rPr>
              <a:t>TRANSFORMASI</a:t>
            </a:r>
            <a:r>
              <a:rPr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Calibri"/>
                <a:cs typeface="Calibri"/>
              </a:rPr>
              <a:t>PENDIDIKAN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TINGGI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Melalui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Indikator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Kinerja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Utama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709" y="2415031"/>
            <a:ext cx="3192145" cy="919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latin typeface="Tahoma"/>
                <a:cs typeface="Tahoma"/>
              </a:rPr>
              <a:t>M</a:t>
            </a:r>
            <a:r>
              <a:rPr sz="1450" spc="-35" dirty="0">
                <a:latin typeface="Tahoma"/>
                <a:cs typeface="Tahoma"/>
              </a:rPr>
              <a:t>aha</a:t>
            </a:r>
            <a:r>
              <a:rPr sz="1450" spc="-50" dirty="0">
                <a:latin typeface="Tahoma"/>
                <a:cs typeface="Tahoma"/>
              </a:rPr>
              <a:t>s</a:t>
            </a:r>
            <a:r>
              <a:rPr sz="1450" spc="10" dirty="0">
                <a:latin typeface="Tahoma"/>
                <a:cs typeface="Tahoma"/>
              </a:rPr>
              <a:t>i</a:t>
            </a:r>
            <a:r>
              <a:rPr sz="1450" spc="-50" dirty="0">
                <a:latin typeface="Tahoma"/>
                <a:cs typeface="Tahoma"/>
              </a:rPr>
              <a:t>s</a:t>
            </a:r>
            <a:r>
              <a:rPr sz="1450" spc="-75" dirty="0">
                <a:latin typeface="Tahoma"/>
                <a:cs typeface="Tahoma"/>
              </a:rPr>
              <a:t>w</a:t>
            </a:r>
            <a:r>
              <a:rPr sz="1450" spc="-45" dirty="0">
                <a:latin typeface="Tahoma"/>
                <a:cs typeface="Tahoma"/>
              </a:rPr>
              <a:t>a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m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-15" dirty="0">
                <a:latin typeface="Tahoma"/>
                <a:cs typeface="Tahoma"/>
              </a:rPr>
              <a:t>n</a:t>
            </a:r>
            <a:r>
              <a:rPr sz="1450" dirty="0">
                <a:latin typeface="Tahoma"/>
                <a:cs typeface="Tahoma"/>
              </a:rPr>
              <a:t>d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10" dirty="0">
                <a:latin typeface="Tahoma"/>
                <a:cs typeface="Tahoma"/>
              </a:rPr>
              <a:t>p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t</a:t>
            </a:r>
            <a:r>
              <a:rPr sz="1450" spc="-19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p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-20" dirty="0">
                <a:latin typeface="Tahoma"/>
                <a:cs typeface="Tahoma"/>
              </a:rPr>
              <a:t>n</a:t>
            </a:r>
            <a:r>
              <a:rPr sz="1450" spc="-85" dirty="0">
                <a:latin typeface="Tahoma"/>
                <a:cs typeface="Tahoma"/>
              </a:rPr>
              <a:t>g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45" dirty="0">
                <a:latin typeface="Tahoma"/>
                <a:cs typeface="Tahoma"/>
              </a:rPr>
              <a:t>am</a:t>
            </a:r>
            <a:r>
              <a:rPr sz="1450" spc="-2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n</a:t>
            </a:r>
            <a:r>
              <a:rPr sz="1450" spc="-16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di</a:t>
            </a:r>
            <a:r>
              <a:rPr sz="1450" spc="-165" dirty="0">
                <a:latin typeface="Tahoma"/>
                <a:cs typeface="Tahoma"/>
              </a:rPr>
              <a:t> 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20" dirty="0">
                <a:latin typeface="Tahoma"/>
                <a:cs typeface="Tahoma"/>
              </a:rPr>
              <a:t>u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60" dirty="0">
                <a:latin typeface="Tahoma"/>
                <a:cs typeface="Tahoma"/>
              </a:rPr>
              <a:t>r</a:t>
            </a:r>
            <a:endParaRPr sz="1450">
              <a:latin typeface="Tahoma"/>
              <a:cs typeface="Tahoma"/>
            </a:endParaRPr>
          </a:p>
          <a:p>
            <a:pPr marL="353695" marR="5080" indent="2214245" algn="r">
              <a:lnSpc>
                <a:spcPct val="101000"/>
              </a:lnSpc>
              <a:spcBef>
                <a:spcPts val="10"/>
              </a:spcBef>
            </a:pPr>
            <a:r>
              <a:rPr sz="1450" spc="-35" dirty="0">
                <a:latin typeface="Tahoma"/>
                <a:cs typeface="Tahoma"/>
              </a:rPr>
              <a:t>ka</a:t>
            </a:r>
            <a:r>
              <a:rPr sz="1450" spc="-20" dirty="0">
                <a:latin typeface="Tahoma"/>
                <a:cs typeface="Tahoma"/>
              </a:rPr>
              <a:t>m</a:t>
            </a:r>
            <a:r>
              <a:rPr sz="1450" dirty="0">
                <a:latin typeface="Tahoma"/>
                <a:cs typeface="Tahoma"/>
              </a:rPr>
              <a:t>p</a:t>
            </a:r>
            <a:r>
              <a:rPr sz="1450" spc="-35" dirty="0">
                <a:latin typeface="Tahoma"/>
                <a:cs typeface="Tahoma"/>
              </a:rPr>
              <a:t>u</a:t>
            </a:r>
            <a:r>
              <a:rPr sz="1450" spc="-45" dirty="0">
                <a:latin typeface="Tahoma"/>
                <a:cs typeface="Tahoma"/>
              </a:rPr>
              <a:t>s  </a:t>
            </a: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Magang,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proyek</a:t>
            </a:r>
            <a:r>
              <a:rPr sz="1450" spc="-1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desa,</a:t>
            </a:r>
            <a:r>
              <a:rPr sz="1450" spc="-1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mengajar,</a:t>
            </a:r>
            <a:r>
              <a:rPr sz="145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riset, </a:t>
            </a:r>
            <a:r>
              <a:rPr sz="1450" spc="-4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ber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w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ir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aha</a:t>
            </a:r>
            <a:r>
              <a:rPr sz="1450" spc="-120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er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tu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ar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an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elaja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913" y="1269873"/>
            <a:ext cx="34321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8615" algn="r">
              <a:lnSpc>
                <a:spcPct val="101000"/>
              </a:lnSpc>
              <a:spcBef>
                <a:spcPts val="95"/>
              </a:spcBef>
            </a:pPr>
            <a:r>
              <a:rPr sz="1450" spc="-30" dirty="0">
                <a:latin typeface="Tahoma"/>
                <a:cs typeface="Tahoma"/>
              </a:rPr>
              <a:t>L</a:t>
            </a:r>
            <a:r>
              <a:rPr sz="1450" spc="-20" dirty="0">
                <a:latin typeface="Tahoma"/>
                <a:cs typeface="Tahoma"/>
              </a:rPr>
              <a:t>u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u</a:t>
            </a:r>
            <a:r>
              <a:rPr sz="1450" spc="-50" dirty="0">
                <a:latin typeface="Tahoma"/>
                <a:cs typeface="Tahoma"/>
              </a:rPr>
              <a:t>s</a:t>
            </a:r>
            <a:r>
              <a:rPr sz="1450" spc="-40" dirty="0">
                <a:latin typeface="Tahoma"/>
                <a:cs typeface="Tahoma"/>
              </a:rPr>
              <a:t>an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m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-20" dirty="0">
                <a:latin typeface="Tahoma"/>
                <a:cs typeface="Tahoma"/>
              </a:rPr>
              <a:t>n</a:t>
            </a:r>
            <a:r>
              <a:rPr sz="1450" dirty="0">
                <a:latin typeface="Tahoma"/>
                <a:cs typeface="Tahoma"/>
              </a:rPr>
              <a:t>d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10" dirty="0">
                <a:latin typeface="Tahoma"/>
                <a:cs typeface="Tahoma"/>
              </a:rPr>
              <a:t>p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t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p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-35" dirty="0">
                <a:latin typeface="Tahoma"/>
                <a:cs typeface="Tahoma"/>
              </a:rPr>
              <a:t>k</a:t>
            </a:r>
            <a:r>
              <a:rPr sz="1450" spc="-50" dirty="0">
                <a:latin typeface="Tahoma"/>
                <a:cs typeface="Tahoma"/>
              </a:rPr>
              <a:t>erja</a:t>
            </a:r>
            <a:r>
              <a:rPr sz="1450" spc="-5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n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spc="-80" dirty="0">
                <a:latin typeface="Tahoma"/>
                <a:cs typeface="Tahoma"/>
              </a:rPr>
              <a:t>y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20" dirty="0">
                <a:latin typeface="Tahoma"/>
                <a:cs typeface="Tahoma"/>
              </a:rPr>
              <a:t>n</a:t>
            </a:r>
            <a:r>
              <a:rPr sz="1450" spc="-90" dirty="0">
                <a:latin typeface="Tahoma"/>
                <a:cs typeface="Tahoma"/>
              </a:rPr>
              <a:t>g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80" dirty="0">
                <a:latin typeface="Tahoma"/>
                <a:cs typeface="Tahoma"/>
              </a:rPr>
              <a:t>y</a:t>
            </a:r>
            <a:r>
              <a:rPr sz="1450" spc="-35" dirty="0">
                <a:latin typeface="Tahoma"/>
                <a:cs typeface="Tahoma"/>
              </a:rPr>
              <a:t>ak  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Pek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er</a:t>
            </a:r>
            <a:r>
              <a:rPr sz="1450" spc="-50" dirty="0">
                <a:solidFill>
                  <a:srgbClr val="252525"/>
                </a:solidFill>
                <a:latin typeface="Tahoma"/>
                <a:cs typeface="Tahoma"/>
              </a:rPr>
              <a:t>jaan</a:t>
            </a:r>
            <a:r>
              <a:rPr sz="145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50" dirty="0">
                <a:solidFill>
                  <a:srgbClr val="252525"/>
                </a:solidFill>
                <a:latin typeface="Tahoma"/>
                <a:cs typeface="Tahoma"/>
              </a:rPr>
              <a:t>engan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ah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atas</a:t>
            </a:r>
            <a:r>
              <a:rPr sz="145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50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M</a:t>
            </a:r>
            <a:r>
              <a:rPr sz="1450" spc="-11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450" spc="-120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sz="145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menjadi  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Wirausaha,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atau</a:t>
            </a:r>
            <a:r>
              <a:rPr sz="145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melanjutkan</a:t>
            </a:r>
            <a:r>
              <a:rPr sz="1450" spc="-1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studi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893" y="4926914"/>
            <a:ext cx="3411220" cy="47370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14"/>
              </a:spcBef>
            </a:pPr>
            <a:r>
              <a:rPr sz="1450" spc="10" dirty="0">
                <a:latin typeface="Tahoma"/>
                <a:cs typeface="Tahoma"/>
              </a:rPr>
              <a:t>P</a:t>
            </a:r>
            <a:r>
              <a:rPr sz="1450" spc="-50" dirty="0">
                <a:latin typeface="Tahoma"/>
                <a:cs typeface="Tahoma"/>
              </a:rPr>
              <a:t>r</a:t>
            </a:r>
            <a:r>
              <a:rPr sz="1450" spc="-35" dirty="0">
                <a:latin typeface="Tahoma"/>
                <a:cs typeface="Tahoma"/>
              </a:rPr>
              <a:t>ak</a:t>
            </a:r>
            <a:r>
              <a:rPr sz="1450" spc="-15" dirty="0">
                <a:latin typeface="Tahoma"/>
                <a:cs typeface="Tahoma"/>
              </a:rPr>
              <a:t>t</a:t>
            </a:r>
            <a:r>
              <a:rPr sz="1450" spc="-5" dirty="0">
                <a:latin typeface="Tahoma"/>
                <a:cs typeface="Tahoma"/>
              </a:rPr>
              <a:t>i</a:t>
            </a:r>
            <a:r>
              <a:rPr sz="1450" spc="-55" dirty="0">
                <a:latin typeface="Tahoma"/>
                <a:cs typeface="Tahoma"/>
              </a:rPr>
              <a:t>s</a:t>
            </a:r>
            <a:r>
              <a:rPr sz="1450" dirty="0">
                <a:latin typeface="Tahoma"/>
                <a:cs typeface="Tahoma"/>
              </a:rPr>
              <a:t>i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m</a:t>
            </a:r>
            <a:r>
              <a:rPr sz="1450" spc="-45" dirty="0">
                <a:latin typeface="Tahoma"/>
                <a:cs typeface="Tahoma"/>
              </a:rPr>
              <a:t>e</a:t>
            </a:r>
            <a:r>
              <a:rPr sz="1450" spc="-20" dirty="0">
                <a:latin typeface="Tahoma"/>
                <a:cs typeface="Tahoma"/>
              </a:rPr>
              <a:t>n</a:t>
            </a:r>
            <a:r>
              <a:rPr sz="1450" spc="-90" dirty="0">
                <a:latin typeface="Tahoma"/>
                <a:cs typeface="Tahoma"/>
              </a:rPr>
              <a:t>g</a:t>
            </a:r>
            <a:r>
              <a:rPr sz="1450" spc="-7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j</a:t>
            </a:r>
            <a:r>
              <a:rPr sz="1450" spc="-50" dirty="0">
                <a:latin typeface="Tahoma"/>
                <a:cs typeface="Tahoma"/>
              </a:rPr>
              <a:t>ar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spc="-5" dirty="0">
                <a:latin typeface="Tahoma"/>
                <a:cs typeface="Tahoma"/>
              </a:rPr>
              <a:t>d</a:t>
            </a:r>
            <a:r>
              <a:rPr sz="1450" dirty="0">
                <a:latin typeface="Tahoma"/>
                <a:cs typeface="Tahoma"/>
              </a:rPr>
              <a:t>i</a:t>
            </a:r>
            <a:r>
              <a:rPr sz="1450" spc="-165" dirty="0">
                <a:latin typeface="Tahoma"/>
                <a:cs typeface="Tahoma"/>
              </a:rPr>
              <a:t> </a:t>
            </a:r>
            <a:r>
              <a:rPr sz="1450" spc="-5" dirty="0">
                <a:latin typeface="Tahoma"/>
                <a:cs typeface="Tahoma"/>
              </a:rPr>
              <a:t>d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m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ka</a:t>
            </a:r>
            <a:r>
              <a:rPr sz="1450" spc="-25" dirty="0">
                <a:latin typeface="Tahoma"/>
                <a:cs typeface="Tahoma"/>
              </a:rPr>
              <a:t>m</a:t>
            </a:r>
            <a:r>
              <a:rPr sz="1450" spc="-5" dirty="0">
                <a:latin typeface="Tahoma"/>
                <a:cs typeface="Tahoma"/>
              </a:rPr>
              <a:t>p</a:t>
            </a:r>
            <a:r>
              <a:rPr sz="1450" spc="-45" dirty="0">
                <a:latin typeface="Tahoma"/>
                <a:cs typeface="Tahoma"/>
              </a:rPr>
              <a:t>us</a:t>
            </a:r>
            <a:endParaRPr sz="14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Merekrut</a:t>
            </a:r>
            <a:r>
              <a:rPr sz="145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dosen</a:t>
            </a:r>
            <a:r>
              <a:rPr sz="1450" spc="-1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dengan</a:t>
            </a:r>
            <a:r>
              <a:rPr sz="145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pengalaman</a:t>
            </a:r>
            <a:r>
              <a:rPr sz="1450" spc="-1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industri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8866" y="5068951"/>
            <a:ext cx="3524885" cy="695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35" dirty="0">
                <a:latin typeface="Tahoma"/>
                <a:cs typeface="Tahoma"/>
              </a:rPr>
              <a:t>Ha</a:t>
            </a:r>
            <a:r>
              <a:rPr sz="1450" spc="-50" dirty="0">
                <a:latin typeface="Tahoma"/>
                <a:cs typeface="Tahoma"/>
              </a:rPr>
              <a:t>s</a:t>
            </a:r>
            <a:r>
              <a:rPr sz="1450" spc="10" dirty="0">
                <a:latin typeface="Tahoma"/>
                <a:cs typeface="Tahoma"/>
              </a:rPr>
              <a:t>i</a:t>
            </a:r>
            <a:r>
              <a:rPr sz="1450" spc="15" dirty="0">
                <a:latin typeface="Tahoma"/>
                <a:cs typeface="Tahoma"/>
              </a:rPr>
              <a:t>l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k</a:t>
            </a:r>
            <a:r>
              <a:rPr sz="1450" spc="-50" dirty="0">
                <a:latin typeface="Tahoma"/>
                <a:cs typeface="Tahoma"/>
              </a:rPr>
              <a:t>er</a:t>
            </a:r>
            <a:r>
              <a:rPr sz="1450" spc="-60" dirty="0">
                <a:latin typeface="Tahoma"/>
                <a:cs typeface="Tahoma"/>
              </a:rPr>
              <a:t>ja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do</a:t>
            </a:r>
            <a:r>
              <a:rPr sz="1450" spc="-50" dirty="0">
                <a:latin typeface="Tahoma"/>
                <a:cs typeface="Tahoma"/>
              </a:rPr>
              <a:t>se</a:t>
            </a:r>
            <a:r>
              <a:rPr sz="1450" spc="-30" dirty="0">
                <a:latin typeface="Tahoma"/>
                <a:cs typeface="Tahoma"/>
              </a:rPr>
              <a:t>n</a:t>
            </a:r>
            <a:r>
              <a:rPr sz="1450" spc="-16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</a:t>
            </a:r>
            <a:r>
              <a:rPr sz="1450" spc="10" dirty="0">
                <a:latin typeface="Tahoma"/>
                <a:cs typeface="Tahoma"/>
              </a:rPr>
              <a:t>i</a:t>
            </a:r>
            <a:r>
              <a:rPr sz="1450" spc="-85" dirty="0">
                <a:latin typeface="Tahoma"/>
                <a:cs typeface="Tahoma"/>
              </a:rPr>
              <a:t>g</a:t>
            </a:r>
            <a:r>
              <a:rPr sz="1450" spc="-20" dirty="0">
                <a:latin typeface="Tahoma"/>
                <a:cs typeface="Tahoma"/>
              </a:rPr>
              <a:t>u</a:t>
            </a:r>
            <a:r>
              <a:rPr sz="1450" spc="-40" dirty="0">
                <a:latin typeface="Tahoma"/>
                <a:cs typeface="Tahoma"/>
              </a:rPr>
              <a:t>n</a:t>
            </a:r>
            <a:r>
              <a:rPr sz="1450" spc="-25" dirty="0">
                <a:latin typeface="Tahoma"/>
                <a:cs typeface="Tahoma"/>
              </a:rPr>
              <a:t>a</a:t>
            </a:r>
            <a:r>
              <a:rPr sz="1450" spc="-45" dirty="0">
                <a:latin typeface="Tahoma"/>
                <a:cs typeface="Tahoma"/>
              </a:rPr>
              <a:t>k</a:t>
            </a:r>
            <a:r>
              <a:rPr sz="1450" spc="-40" dirty="0">
                <a:latin typeface="Tahoma"/>
                <a:cs typeface="Tahoma"/>
              </a:rPr>
              <a:t>an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50" spc="-45" dirty="0">
                <a:latin typeface="Tahoma"/>
                <a:cs typeface="Tahoma"/>
              </a:rPr>
              <a:t>masyarakat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dan</a:t>
            </a:r>
            <a:r>
              <a:rPr sz="1450" spc="-145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dapat</a:t>
            </a:r>
            <a:r>
              <a:rPr sz="1450" spc="-15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rekognisi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internasional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50" spc="-50" dirty="0">
                <a:solidFill>
                  <a:srgbClr val="252525"/>
                </a:solidFill>
                <a:latin typeface="Tahoma"/>
                <a:cs typeface="Tahoma"/>
              </a:rPr>
              <a:t>Has</a:t>
            </a:r>
            <a:r>
              <a:rPr sz="1450" spc="10" dirty="0">
                <a:solidFill>
                  <a:srgbClr val="252525"/>
                </a:solidFill>
                <a:latin typeface="Tahoma"/>
                <a:cs typeface="Tahoma"/>
              </a:rPr>
              <a:t>il</a:t>
            </a:r>
            <a:r>
              <a:rPr sz="145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riset</a:t>
            </a:r>
            <a:r>
              <a:rPr sz="145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5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an</a:t>
            </a:r>
            <a:r>
              <a:rPr sz="145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en</a:t>
            </a:r>
            <a:r>
              <a:rPr sz="1450" spc="-70" dirty="0">
                <a:solidFill>
                  <a:srgbClr val="252525"/>
                </a:solidFill>
                <a:latin typeface="Tahoma"/>
                <a:cs typeface="Tahoma"/>
              </a:rPr>
              <a:t>g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ab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25" dirty="0">
                <a:solidFill>
                  <a:srgbClr val="252525"/>
                </a:solidFill>
                <a:latin typeface="Tahoma"/>
                <a:cs typeface="Tahoma"/>
              </a:rPr>
              <a:t>ian</a:t>
            </a:r>
            <a:r>
              <a:rPr sz="145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yang</a:t>
            </a:r>
            <a:r>
              <a:rPr sz="1450" spc="-17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5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imanfaa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kan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3781" y="3416045"/>
            <a:ext cx="2724150" cy="919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450" spc="-40" dirty="0">
                <a:latin typeface="Tahoma"/>
                <a:cs typeface="Tahoma"/>
              </a:rPr>
              <a:t>Program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studi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bekerjasama</a:t>
            </a:r>
            <a:r>
              <a:rPr sz="1450" spc="-16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dengan </a:t>
            </a:r>
            <a:r>
              <a:rPr sz="1450" spc="-434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m</a:t>
            </a:r>
            <a:r>
              <a:rPr sz="1450" spc="10" dirty="0">
                <a:latin typeface="Tahoma"/>
                <a:cs typeface="Tahoma"/>
              </a:rPr>
              <a:t>i</a:t>
            </a:r>
            <a:r>
              <a:rPr sz="1450" spc="-20" dirty="0">
                <a:latin typeface="Tahoma"/>
                <a:cs typeface="Tahoma"/>
              </a:rPr>
              <a:t>t</a:t>
            </a:r>
            <a:r>
              <a:rPr sz="1450" spc="-55" dirty="0">
                <a:latin typeface="Tahoma"/>
                <a:cs typeface="Tahoma"/>
              </a:rPr>
              <a:t>ra</a:t>
            </a:r>
            <a:r>
              <a:rPr sz="1450" spc="-17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k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55" dirty="0">
                <a:latin typeface="Tahoma"/>
                <a:cs typeface="Tahoma"/>
              </a:rPr>
              <a:t>s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</a:t>
            </a:r>
            <a:r>
              <a:rPr sz="1450" spc="-20" dirty="0">
                <a:latin typeface="Tahoma"/>
                <a:cs typeface="Tahoma"/>
              </a:rPr>
              <a:t>un</a:t>
            </a:r>
            <a:r>
              <a:rPr sz="1450" spc="10" dirty="0">
                <a:latin typeface="Tahoma"/>
                <a:cs typeface="Tahoma"/>
              </a:rPr>
              <a:t>i</a:t>
            </a:r>
            <a:r>
              <a:rPr sz="1450" spc="-45" dirty="0">
                <a:latin typeface="Tahoma"/>
                <a:cs typeface="Tahoma"/>
              </a:rPr>
              <a:t>a</a:t>
            </a:r>
            <a:endParaRPr sz="1450">
              <a:latin typeface="Tahoma"/>
              <a:cs typeface="Tahoma"/>
            </a:endParaRPr>
          </a:p>
          <a:p>
            <a:pPr marL="12700" marR="351155">
              <a:lnSpc>
                <a:spcPts val="1760"/>
              </a:lnSpc>
              <a:spcBef>
                <a:spcPts val="50"/>
              </a:spcBef>
            </a:pPr>
            <a:r>
              <a:rPr sz="1450" spc="-75" dirty="0">
                <a:solidFill>
                  <a:srgbClr val="252525"/>
                </a:solidFill>
                <a:latin typeface="Tahoma"/>
                <a:cs typeface="Tahoma"/>
              </a:rPr>
              <a:t>Da</a:t>
            </a:r>
            <a:r>
              <a:rPr sz="1450" spc="-20" dirty="0">
                <a:solidFill>
                  <a:srgbClr val="252525"/>
                </a:solidFill>
                <a:latin typeface="Tahoma"/>
                <a:cs typeface="Tahoma"/>
              </a:rPr>
              <a:t>lam</a:t>
            </a:r>
            <a:r>
              <a:rPr sz="145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ri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lu</a:t>
            </a:r>
            <a:r>
              <a:rPr sz="1450" spc="-25" dirty="0">
                <a:solidFill>
                  <a:srgbClr val="252525"/>
                </a:solidFill>
                <a:latin typeface="Tahoma"/>
                <a:cs typeface="Tahoma"/>
              </a:rPr>
              <a:t>m</a:t>
            </a:r>
            <a:r>
              <a:rPr sz="1450" spc="-120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sz="1450" spc="-2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ma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gan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g</a:t>
            </a:r>
            <a:r>
              <a:rPr sz="1450" spc="-120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an 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enyer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apan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lulu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0488" y="2125725"/>
            <a:ext cx="2395855" cy="919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67665">
              <a:lnSpc>
                <a:spcPct val="101400"/>
              </a:lnSpc>
              <a:spcBef>
                <a:spcPts val="90"/>
              </a:spcBef>
            </a:pPr>
            <a:r>
              <a:rPr sz="1450" spc="-30" dirty="0">
                <a:latin typeface="Tahoma"/>
                <a:cs typeface="Tahoma"/>
              </a:rPr>
              <a:t>K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55" dirty="0">
                <a:latin typeface="Tahoma"/>
                <a:cs typeface="Tahoma"/>
              </a:rPr>
              <a:t>s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80" dirty="0">
                <a:latin typeface="Tahoma"/>
                <a:cs typeface="Tahoma"/>
              </a:rPr>
              <a:t>y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20" dirty="0">
                <a:latin typeface="Tahoma"/>
                <a:cs typeface="Tahoma"/>
              </a:rPr>
              <a:t>n</a:t>
            </a:r>
            <a:r>
              <a:rPr sz="1450" spc="-90" dirty="0">
                <a:latin typeface="Tahoma"/>
                <a:cs typeface="Tahoma"/>
              </a:rPr>
              <a:t>g</a:t>
            </a:r>
            <a:r>
              <a:rPr sz="1450" spc="-17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k</a:t>
            </a:r>
            <a:r>
              <a:rPr sz="1450" dirty="0">
                <a:latin typeface="Tahoma"/>
                <a:cs typeface="Tahoma"/>
              </a:rPr>
              <a:t>o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5" dirty="0">
                <a:latin typeface="Tahoma"/>
                <a:cs typeface="Tahoma"/>
              </a:rPr>
              <a:t>b</a:t>
            </a:r>
            <a:r>
              <a:rPr sz="1450" dirty="0">
                <a:latin typeface="Tahoma"/>
                <a:cs typeface="Tahoma"/>
              </a:rPr>
              <a:t>o</a:t>
            </a:r>
            <a:r>
              <a:rPr sz="1450" spc="-55" dirty="0">
                <a:latin typeface="Tahoma"/>
                <a:cs typeface="Tahoma"/>
              </a:rPr>
              <a:t>ra</a:t>
            </a:r>
            <a:r>
              <a:rPr sz="1450" spc="-20" dirty="0">
                <a:latin typeface="Tahoma"/>
                <a:cs typeface="Tahoma"/>
              </a:rPr>
              <a:t>t</a:t>
            </a:r>
            <a:r>
              <a:rPr sz="1450" spc="-40" dirty="0">
                <a:latin typeface="Tahoma"/>
                <a:cs typeface="Tahoma"/>
              </a:rPr>
              <a:t>if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25" dirty="0">
                <a:latin typeface="Tahoma"/>
                <a:cs typeface="Tahoma"/>
              </a:rPr>
              <a:t>n  partisipatif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ts val="1760"/>
              </a:lnSpc>
              <a:spcBef>
                <a:spcPts val="50"/>
              </a:spcBef>
            </a:pP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Eval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uasi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meng</a:t>
            </a:r>
            <a:r>
              <a:rPr sz="1450" spc="-65" dirty="0">
                <a:solidFill>
                  <a:srgbClr val="252525"/>
                </a:solidFill>
                <a:latin typeface="Tahoma"/>
                <a:cs typeface="Tahoma"/>
              </a:rPr>
              <a:t>g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na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an</a:t>
            </a:r>
            <a:r>
              <a:rPr sz="1450" spc="-1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25" dirty="0">
                <a:solidFill>
                  <a:srgbClr val="252525"/>
                </a:solidFill>
                <a:latin typeface="Tahoma"/>
                <a:cs typeface="Tahoma"/>
              </a:rPr>
              <a:t>meto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e  </a:t>
            </a:r>
            <a:r>
              <a:rPr sz="1450" spc="-60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tu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asu</a:t>
            </a:r>
            <a:r>
              <a:rPr sz="1450" spc="-5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2631" y="1203198"/>
            <a:ext cx="3350895" cy="473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450" spc="-40" dirty="0">
                <a:latin typeface="Tahoma"/>
                <a:cs typeface="Tahoma"/>
              </a:rPr>
              <a:t>Program </a:t>
            </a:r>
            <a:r>
              <a:rPr sz="1450" spc="-20" dirty="0">
                <a:latin typeface="Tahoma"/>
                <a:cs typeface="Tahoma"/>
              </a:rPr>
              <a:t>studi </a:t>
            </a:r>
            <a:r>
              <a:rPr sz="1450" spc="-35" dirty="0">
                <a:latin typeface="Tahoma"/>
                <a:cs typeface="Tahoma"/>
              </a:rPr>
              <a:t>berstandar </a:t>
            </a:r>
            <a:r>
              <a:rPr sz="1450" spc="-25" dirty="0">
                <a:latin typeface="Tahoma"/>
                <a:cs typeface="Tahoma"/>
              </a:rPr>
              <a:t>internasional 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Memperoleh</a:t>
            </a:r>
            <a:r>
              <a:rPr sz="145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akreditasi</a:t>
            </a:r>
            <a:r>
              <a:rPr sz="1450" spc="-1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tingkat</a:t>
            </a:r>
            <a:r>
              <a:rPr sz="1450" spc="-1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internasional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4044" y="5103876"/>
            <a:ext cx="301752" cy="4572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752139" y="1202461"/>
            <a:ext cx="4514215" cy="4457700"/>
            <a:chOff x="3752139" y="1202461"/>
            <a:chExt cx="4514215" cy="445770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104" y="1502678"/>
              <a:ext cx="467868" cy="4815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1201" y="1287114"/>
              <a:ext cx="80441" cy="83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35787" y="1381174"/>
              <a:ext cx="281940" cy="355600"/>
            </a:xfrm>
            <a:custGeom>
              <a:avLst/>
              <a:gdLst/>
              <a:ahLst/>
              <a:cxnLst/>
              <a:rect l="l" t="t" r="r" b="b"/>
              <a:pathLst>
                <a:path w="281939" h="355600">
                  <a:moveTo>
                    <a:pt x="130215" y="0"/>
                  </a:moveTo>
                  <a:lnTo>
                    <a:pt x="136248" y="0"/>
                  </a:lnTo>
                  <a:lnTo>
                    <a:pt x="142281" y="1567"/>
                  </a:lnTo>
                  <a:lnTo>
                    <a:pt x="147309" y="4179"/>
                  </a:lnTo>
                  <a:lnTo>
                    <a:pt x="222723" y="35006"/>
                  </a:lnTo>
                  <a:lnTo>
                    <a:pt x="226745" y="39185"/>
                  </a:lnTo>
                  <a:lnTo>
                    <a:pt x="253895" y="107108"/>
                  </a:lnTo>
                  <a:lnTo>
                    <a:pt x="255348" y="115174"/>
                  </a:lnTo>
                  <a:lnTo>
                    <a:pt x="253832" y="123044"/>
                  </a:lnTo>
                  <a:lnTo>
                    <a:pt x="249582" y="129738"/>
                  </a:lnTo>
                  <a:lnTo>
                    <a:pt x="242834" y="134277"/>
                  </a:lnTo>
                  <a:lnTo>
                    <a:pt x="237806" y="135844"/>
                  </a:lnTo>
                  <a:lnTo>
                    <a:pt x="227248" y="135844"/>
                  </a:lnTo>
                  <a:lnTo>
                    <a:pt x="219707" y="131142"/>
                  </a:lnTo>
                  <a:lnTo>
                    <a:pt x="196077" y="68444"/>
                  </a:lnTo>
                  <a:lnTo>
                    <a:pt x="174961" y="60085"/>
                  </a:lnTo>
                  <a:lnTo>
                    <a:pt x="209651" y="236160"/>
                  </a:lnTo>
                  <a:lnTo>
                    <a:pt x="277022" y="321325"/>
                  </a:lnTo>
                  <a:lnTo>
                    <a:pt x="280800" y="328615"/>
                  </a:lnTo>
                  <a:lnTo>
                    <a:pt x="266464" y="355287"/>
                  </a:lnTo>
                  <a:lnTo>
                    <a:pt x="255906" y="355287"/>
                  </a:lnTo>
                  <a:lnTo>
                    <a:pt x="250375" y="352675"/>
                  </a:lnTo>
                  <a:lnTo>
                    <a:pt x="173955" y="256015"/>
                  </a:lnTo>
                  <a:lnTo>
                    <a:pt x="172447" y="252880"/>
                  </a:lnTo>
                  <a:lnTo>
                    <a:pt x="159878" y="189137"/>
                  </a:lnTo>
                  <a:lnTo>
                    <a:pt x="105580" y="229891"/>
                  </a:lnTo>
                  <a:lnTo>
                    <a:pt x="105580" y="334387"/>
                  </a:lnTo>
                  <a:lnTo>
                    <a:pt x="85469" y="355287"/>
                  </a:lnTo>
                  <a:lnTo>
                    <a:pt x="77661" y="353638"/>
                  </a:lnTo>
                  <a:lnTo>
                    <a:pt x="71266" y="349148"/>
                  </a:lnTo>
                  <a:lnTo>
                    <a:pt x="66946" y="342502"/>
                  </a:lnTo>
                  <a:lnTo>
                    <a:pt x="65359" y="334387"/>
                  </a:lnTo>
                  <a:lnTo>
                    <a:pt x="65359" y="212649"/>
                  </a:lnTo>
                  <a:lnTo>
                    <a:pt x="68375" y="206379"/>
                  </a:lnTo>
                  <a:lnTo>
                    <a:pt x="122171" y="165626"/>
                  </a:lnTo>
                  <a:lnTo>
                    <a:pt x="108596" y="95091"/>
                  </a:lnTo>
                  <a:lnTo>
                    <a:pt x="96530" y="123305"/>
                  </a:lnTo>
                  <a:lnTo>
                    <a:pt x="92508" y="127485"/>
                  </a:lnTo>
                  <a:lnTo>
                    <a:pt x="22624" y="151519"/>
                  </a:lnTo>
                  <a:lnTo>
                    <a:pt x="11563" y="151519"/>
                  </a:lnTo>
                  <a:lnTo>
                    <a:pt x="4022" y="145771"/>
                  </a:lnTo>
                  <a:lnTo>
                    <a:pt x="1005" y="137412"/>
                  </a:lnTo>
                  <a:lnTo>
                    <a:pt x="0" y="129134"/>
                  </a:lnTo>
                  <a:lnTo>
                    <a:pt x="2011" y="121345"/>
                  </a:lnTo>
                  <a:lnTo>
                    <a:pt x="6661" y="114929"/>
                  </a:lnTo>
                  <a:lnTo>
                    <a:pt x="13574" y="110765"/>
                  </a:lnTo>
                  <a:lnTo>
                    <a:pt x="65359" y="93001"/>
                  </a:lnTo>
                  <a:lnTo>
                    <a:pt x="95022" y="21944"/>
                  </a:lnTo>
                  <a:lnTo>
                    <a:pt x="101369" y="13004"/>
                  </a:lnTo>
                  <a:lnTo>
                    <a:pt x="109602" y="6073"/>
                  </a:lnTo>
                  <a:lnTo>
                    <a:pt x="119343" y="1591"/>
                  </a:lnTo>
                  <a:lnTo>
                    <a:pt x="130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872" y="1235913"/>
              <a:ext cx="422186" cy="4298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7680" y="1202461"/>
              <a:ext cx="444995" cy="5288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41876" y="1267967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1876" y="1267967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307848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1151" y="1380743"/>
              <a:ext cx="467868" cy="487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7055" y="2275820"/>
              <a:ext cx="579120" cy="4791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1558" y="5137404"/>
              <a:ext cx="460102" cy="5029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2139" y="4110227"/>
              <a:ext cx="371734" cy="4206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9372" y="3953256"/>
              <a:ext cx="527303" cy="5486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8879" y="5117617"/>
              <a:ext cx="525779" cy="54251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503676" y="2363749"/>
            <a:ext cx="1005840" cy="906780"/>
            <a:chOff x="3503676" y="2363749"/>
            <a:chExt cx="1005840" cy="90678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98620" y="2598419"/>
              <a:ext cx="310895" cy="4145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9792" y="2668523"/>
              <a:ext cx="629412" cy="6019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15868" y="2397290"/>
              <a:ext cx="422186" cy="4282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3676" y="2363749"/>
              <a:ext cx="444995" cy="5288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47872" y="2429255"/>
              <a:ext cx="307975" cy="314325"/>
            </a:xfrm>
            <a:custGeom>
              <a:avLst/>
              <a:gdLst/>
              <a:ahLst/>
              <a:cxnLst/>
              <a:rect l="l" t="t" r="r" b="b"/>
              <a:pathLst>
                <a:path w="307975" h="314325">
                  <a:moveTo>
                    <a:pt x="153924" y="0"/>
                  </a:moveTo>
                  <a:lnTo>
                    <a:pt x="105290" y="7997"/>
                  </a:lnTo>
                  <a:lnTo>
                    <a:pt x="63038" y="30272"/>
                  </a:lnTo>
                  <a:lnTo>
                    <a:pt x="29711" y="64245"/>
                  </a:lnTo>
                  <a:lnTo>
                    <a:pt x="7851" y="107338"/>
                  </a:lnTo>
                  <a:lnTo>
                    <a:pt x="0" y="156972"/>
                  </a:lnTo>
                  <a:lnTo>
                    <a:pt x="7851" y="206605"/>
                  </a:lnTo>
                  <a:lnTo>
                    <a:pt x="29711" y="249698"/>
                  </a:lnTo>
                  <a:lnTo>
                    <a:pt x="63038" y="283671"/>
                  </a:lnTo>
                  <a:lnTo>
                    <a:pt x="105290" y="305946"/>
                  </a:lnTo>
                  <a:lnTo>
                    <a:pt x="153924" y="313944"/>
                  </a:lnTo>
                  <a:lnTo>
                    <a:pt x="202557" y="305946"/>
                  </a:lnTo>
                  <a:lnTo>
                    <a:pt x="244809" y="283671"/>
                  </a:lnTo>
                  <a:lnTo>
                    <a:pt x="278136" y="249698"/>
                  </a:lnTo>
                  <a:lnTo>
                    <a:pt x="299996" y="206605"/>
                  </a:lnTo>
                  <a:lnTo>
                    <a:pt x="307848" y="156972"/>
                  </a:lnTo>
                  <a:lnTo>
                    <a:pt x="299996" y="107338"/>
                  </a:lnTo>
                  <a:lnTo>
                    <a:pt x="278136" y="64245"/>
                  </a:lnTo>
                  <a:lnTo>
                    <a:pt x="244809" y="30272"/>
                  </a:lnTo>
                  <a:lnTo>
                    <a:pt x="202557" y="799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7872" y="2429255"/>
              <a:ext cx="307975" cy="314325"/>
            </a:xfrm>
            <a:custGeom>
              <a:avLst/>
              <a:gdLst/>
              <a:ahLst/>
              <a:cxnLst/>
              <a:rect l="l" t="t" r="r" b="b"/>
              <a:pathLst>
                <a:path w="307975" h="314325">
                  <a:moveTo>
                    <a:pt x="307848" y="156972"/>
                  </a:moveTo>
                  <a:lnTo>
                    <a:pt x="299996" y="107338"/>
                  </a:lnTo>
                  <a:lnTo>
                    <a:pt x="278136" y="64245"/>
                  </a:lnTo>
                  <a:lnTo>
                    <a:pt x="244809" y="30272"/>
                  </a:lnTo>
                  <a:lnTo>
                    <a:pt x="202557" y="7997"/>
                  </a:lnTo>
                  <a:lnTo>
                    <a:pt x="153924" y="0"/>
                  </a:lnTo>
                  <a:lnTo>
                    <a:pt x="105290" y="7997"/>
                  </a:lnTo>
                  <a:lnTo>
                    <a:pt x="63038" y="30272"/>
                  </a:lnTo>
                  <a:lnTo>
                    <a:pt x="29711" y="64245"/>
                  </a:lnTo>
                  <a:lnTo>
                    <a:pt x="7851" y="107338"/>
                  </a:lnTo>
                  <a:lnTo>
                    <a:pt x="0" y="156972"/>
                  </a:lnTo>
                  <a:lnTo>
                    <a:pt x="7851" y="206605"/>
                  </a:lnTo>
                  <a:lnTo>
                    <a:pt x="29711" y="249698"/>
                  </a:lnTo>
                  <a:lnTo>
                    <a:pt x="63038" y="283671"/>
                  </a:lnTo>
                  <a:lnTo>
                    <a:pt x="105290" y="305946"/>
                  </a:lnTo>
                  <a:lnTo>
                    <a:pt x="153924" y="313944"/>
                  </a:lnTo>
                  <a:lnTo>
                    <a:pt x="202557" y="305946"/>
                  </a:lnTo>
                  <a:lnTo>
                    <a:pt x="244809" y="283671"/>
                  </a:lnTo>
                  <a:lnTo>
                    <a:pt x="278136" y="249698"/>
                  </a:lnTo>
                  <a:lnTo>
                    <a:pt x="299996" y="206605"/>
                  </a:lnTo>
                  <a:lnTo>
                    <a:pt x="307848" y="1569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883652" y="3314793"/>
            <a:ext cx="1043940" cy="565785"/>
            <a:chOff x="7883652" y="3314793"/>
            <a:chExt cx="1043940" cy="56578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83652" y="3314793"/>
              <a:ext cx="579120" cy="5652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12741" y="3398090"/>
              <a:ext cx="386255" cy="3940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82584" y="3346729"/>
              <a:ext cx="444995" cy="5288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526780" y="3412235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84C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26780" y="3412235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307848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34332" y="1267460"/>
            <a:ext cx="12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40328" y="2427858"/>
            <a:ext cx="12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357371" y="3774973"/>
            <a:ext cx="445134" cy="528955"/>
            <a:chOff x="3357371" y="3774973"/>
            <a:chExt cx="445134" cy="528955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039" y="3808425"/>
              <a:ext cx="422186" cy="4298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57371" y="3774973"/>
              <a:ext cx="444995" cy="52880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00043" y="3840480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153923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3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7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F47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00043" y="3840480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307847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3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3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7" y="1577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66063" y="3846067"/>
            <a:ext cx="2849245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  <a:tabLst>
                <a:tab pos="2738755" algn="l"/>
              </a:tabLst>
            </a:pPr>
            <a:r>
              <a:rPr sz="1450" spc="-90" dirty="0">
                <a:latin typeface="Tahoma"/>
                <a:cs typeface="Tahoma"/>
              </a:rPr>
              <a:t>D</a:t>
            </a:r>
            <a:r>
              <a:rPr sz="1450" dirty="0">
                <a:latin typeface="Tahoma"/>
                <a:cs typeface="Tahoma"/>
              </a:rPr>
              <a:t>o</a:t>
            </a:r>
            <a:r>
              <a:rPr sz="1450" spc="-50" dirty="0">
                <a:latin typeface="Tahoma"/>
                <a:cs typeface="Tahoma"/>
              </a:rPr>
              <a:t>se</a:t>
            </a:r>
            <a:r>
              <a:rPr sz="1450" spc="-30" dirty="0">
                <a:latin typeface="Tahoma"/>
                <a:cs typeface="Tahoma"/>
              </a:rPr>
              <a:t>n</a:t>
            </a:r>
            <a:r>
              <a:rPr sz="1450" spc="-160" dirty="0">
                <a:latin typeface="Tahoma"/>
                <a:cs typeface="Tahoma"/>
              </a:rPr>
              <a:t> </a:t>
            </a:r>
            <a:r>
              <a:rPr sz="1450" spc="-5" dirty="0">
                <a:latin typeface="Tahoma"/>
                <a:cs typeface="Tahoma"/>
              </a:rPr>
              <a:t>b</a:t>
            </a:r>
            <a:r>
              <a:rPr sz="1450" spc="-50" dirty="0">
                <a:latin typeface="Tahoma"/>
                <a:cs typeface="Tahoma"/>
              </a:rPr>
              <a:t>er</a:t>
            </a:r>
            <a:r>
              <a:rPr sz="1450" spc="-45" dirty="0">
                <a:latin typeface="Tahoma"/>
                <a:cs typeface="Tahoma"/>
              </a:rPr>
              <a:t>k</a:t>
            </a:r>
            <a:r>
              <a:rPr sz="1450" spc="-50" dirty="0">
                <a:latin typeface="Tahoma"/>
                <a:cs typeface="Tahoma"/>
              </a:rPr>
              <a:t>e</a:t>
            </a:r>
            <a:r>
              <a:rPr sz="1450" spc="-95" dirty="0">
                <a:latin typeface="Tahoma"/>
                <a:cs typeface="Tahoma"/>
              </a:rPr>
              <a:t>g</a:t>
            </a:r>
            <a:r>
              <a:rPr sz="1450" spc="-15" dirty="0">
                <a:latin typeface="Tahoma"/>
                <a:cs typeface="Tahoma"/>
              </a:rPr>
              <a:t>i</a:t>
            </a:r>
            <a:r>
              <a:rPr sz="1450" spc="-20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t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30" dirty="0">
                <a:latin typeface="Tahoma"/>
                <a:cs typeface="Tahoma"/>
              </a:rPr>
              <a:t>n</a:t>
            </a:r>
            <a:r>
              <a:rPr sz="1450" spc="-18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di</a:t>
            </a:r>
            <a:r>
              <a:rPr sz="1450" spc="-155" dirty="0">
                <a:latin typeface="Tahoma"/>
                <a:cs typeface="Tahoma"/>
              </a:rPr>
              <a:t> </a:t>
            </a:r>
            <a:r>
              <a:rPr sz="1450" spc="25" dirty="0">
                <a:latin typeface="Tahoma"/>
                <a:cs typeface="Tahoma"/>
              </a:rPr>
              <a:t>l</a:t>
            </a:r>
            <a:r>
              <a:rPr sz="1450" spc="-20" dirty="0">
                <a:latin typeface="Tahoma"/>
                <a:cs typeface="Tahoma"/>
              </a:rPr>
              <a:t>u</a:t>
            </a:r>
            <a:r>
              <a:rPr sz="1450" spc="-35" dirty="0">
                <a:latin typeface="Tahoma"/>
                <a:cs typeface="Tahoma"/>
              </a:rPr>
              <a:t>a</a:t>
            </a:r>
            <a:r>
              <a:rPr sz="1450" spc="-60" dirty="0">
                <a:latin typeface="Tahoma"/>
                <a:cs typeface="Tahoma"/>
              </a:rPr>
              <a:t>r</a:t>
            </a:r>
            <a:r>
              <a:rPr sz="1450" spc="-18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ka</a:t>
            </a:r>
            <a:r>
              <a:rPr sz="1450" spc="-20" dirty="0">
                <a:latin typeface="Tahoma"/>
                <a:cs typeface="Tahoma"/>
              </a:rPr>
              <a:t>m</a:t>
            </a:r>
            <a:r>
              <a:rPr sz="1450" dirty="0">
                <a:latin typeface="Tahoma"/>
                <a:cs typeface="Tahoma"/>
              </a:rPr>
              <a:t>p</a:t>
            </a:r>
            <a:r>
              <a:rPr sz="1450" spc="-35" dirty="0">
                <a:latin typeface="Tahoma"/>
                <a:cs typeface="Tahoma"/>
              </a:rPr>
              <a:t>u</a:t>
            </a:r>
            <a:r>
              <a:rPr sz="1450" spc="-55" dirty="0">
                <a:latin typeface="Tahoma"/>
                <a:cs typeface="Tahoma"/>
              </a:rPr>
              <a:t>s</a:t>
            </a:r>
            <a:r>
              <a:rPr sz="1450" dirty="0">
                <a:latin typeface="Tahoma"/>
                <a:cs typeface="Tahoma"/>
              </a:rPr>
              <a:t>	</a:t>
            </a:r>
            <a:r>
              <a:rPr sz="2400" spc="-165" baseline="1736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400" baseline="1736">
              <a:latin typeface="Tahoma"/>
              <a:cs typeface="Tahoma"/>
            </a:endParaRPr>
          </a:p>
          <a:p>
            <a:pPr marL="560705" marR="241935" indent="-539750">
              <a:lnSpc>
                <a:spcPts val="1750"/>
              </a:lnSpc>
              <a:spcBef>
                <a:spcPts val="45"/>
              </a:spcBef>
            </a:pP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Mencari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pengalaman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30" dirty="0">
                <a:solidFill>
                  <a:srgbClr val="252525"/>
                </a:solidFill>
                <a:latin typeface="Tahoma"/>
                <a:cs typeface="Tahoma"/>
              </a:rPr>
              <a:t>industri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atau </a:t>
            </a:r>
            <a:r>
              <a:rPr sz="1450" spc="-43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ber</a:t>
            </a:r>
            <a:r>
              <a:rPr sz="1450" spc="-40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egiatan</a:t>
            </a:r>
            <a:r>
              <a:rPr sz="1450" spc="-14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0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450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450" spc="-1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4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450" spc="-35" dirty="0">
                <a:solidFill>
                  <a:srgbClr val="252525"/>
                </a:solidFill>
                <a:latin typeface="Tahoma"/>
                <a:cs typeface="Tahoma"/>
              </a:rPr>
              <a:t>ampus</a:t>
            </a:r>
            <a:r>
              <a:rPr sz="1450" spc="-1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450" spc="-15" dirty="0">
                <a:solidFill>
                  <a:srgbClr val="252525"/>
                </a:solidFill>
                <a:latin typeface="Tahoma"/>
                <a:cs typeface="Tahoma"/>
              </a:rPr>
              <a:t>lain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32503" y="4837201"/>
            <a:ext cx="445134" cy="528955"/>
            <a:chOff x="4032503" y="4837201"/>
            <a:chExt cx="445134" cy="528955"/>
          </a:xfrm>
        </p:grpSpPr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4695" y="4870653"/>
              <a:ext cx="422186" cy="4298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32503" y="4837201"/>
              <a:ext cx="444995" cy="5288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076699" y="4902707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47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76699" y="4902707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307848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169155" y="4902149"/>
            <a:ext cx="123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844540" y="5032273"/>
            <a:ext cx="445134" cy="528955"/>
            <a:chOff x="5844540" y="5032273"/>
            <a:chExt cx="445134" cy="528955"/>
          </a:xfrm>
        </p:grpSpPr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74697" y="5083634"/>
              <a:ext cx="386255" cy="3940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44540" y="5032273"/>
              <a:ext cx="444995" cy="52880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88736" y="5097780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F47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88736" y="5097780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5">
                  <a:moveTo>
                    <a:pt x="307848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981446" y="5097271"/>
            <a:ext cx="12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619870" y="3411169"/>
            <a:ext cx="123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337804" y="2028469"/>
            <a:ext cx="445134" cy="528955"/>
            <a:chOff x="8337804" y="2028469"/>
            <a:chExt cx="445134" cy="528955"/>
          </a:xfrm>
        </p:grpSpPr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9996" y="2061921"/>
              <a:ext cx="422186" cy="42981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37804" y="2028469"/>
              <a:ext cx="444995" cy="52880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382000" y="2093976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84C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82000" y="2093976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307848" y="157734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4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8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474709" y="2092579"/>
            <a:ext cx="12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564992" y="1139977"/>
            <a:ext cx="3311525" cy="3873500"/>
            <a:chOff x="4564992" y="1139977"/>
            <a:chExt cx="3311525" cy="3873500"/>
          </a:xfrm>
        </p:grpSpPr>
        <p:sp>
          <p:nvSpPr>
            <p:cNvPr id="70" name="object 70"/>
            <p:cNvSpPr/>
            <p:nvPr/>
          </p:nvSpPr>
          <p:spPr>
            <a:xfrm>
              <a:off x="6163055" y="1826133"/>
              <a:ext cx="1588770" cy="2209165"/>
            </a:xfrm>
            <a:custGeom>
              <a:avLst/>
              <a:gdLst/>
              <a:ahLst/>
              <a:cxnLst/>
              <a:rect l="l" t="t" r="r" b="b"/>
              <a:pathLst>
                <a:path w="1588770" h="2209165">
                  <a:moveTo>
                    <a:pt x="0" y="0"/>
                  </a:moveTo>
                  <a:lnTo>
                    <a:pt x="0" y="1588642"/>
                  </a:lnTo>
                  <a:lnTo>
                    <a:pt x="1462532" y="2208784"/>
                  </a:lnTo>
                  <a:lnTo>
                    <a:pt x="1481012" y="2163249"/>
                  </a:lnTo>
                  <a:lnTo>
                    <a:pt x="1498056" y="2117231"/>
                  </a:lnTo>
                  <a:lnTo>
                    <a:pt x="1513656" y="2070760"/>
                  </a:lnTo>
                  <a:lnTo>
                    <a:pt x="1527805" y="2023873"/>
                  </a:lnTo>
                  <a:lnTo>
                    <a:pt x="1540496" y="1976601"/>
                  </a:lnTo>
                  <a:lnTo>
                    <a:pt x="1551721" y="1928979"/>
                  </a:lnTo>
                  <a:lnTo>
                    <a:pt x="1561473" y="1881040"/>
                  </a:lnTo>
                  <a:lnTo>
                    <a:pt x="1569744" y="1832819"/>
                  </a:lnTo>
                  <a:lnTo>
                    <a:pt x="1576528" y="1784348"/>
                  </a:lnTo>
                  <a:lnTo>
                    <a:pt x="1581817" y="1735661"/>
                  </a:lnTo>
                  <a:lnTo>
                    <a:pt x="1585604" y="1686792"/>
                  </a:lnTo>
                  <a:lnTo>
                    <a:pt x="1587882" y="1637775"/>
                  </a:lnTo>
                  <a:lnTo>
                    <a:pt x="1588643" y="1588642"/>
                  </a:lnTo>
                  <a:lnTo>
                    <a:pt x="1587914" y="1540077"/>
                  </a:lnTo>
                  <a:lnTo>
                    <a:pt x="1585743" y="1491874"/>
                  </a:lnTo>
                  <a:lnTo>
                    <a:pt x="1582151" y="1444054"/>
                  </a:lnTo>
                  <a:lnTo>
                    <a:pt x="1577157" y="1396637"/>
                  </a:lnTo>
                  <a:lnTo>
                    <a:pt x="1570783" y="1349646"/>
                  </a:lnTo>
                  <a:lnTo>
                    <a:pt x="1563049" y="1303100"/>
                  </a:lnTo>
                  <a:lnTo>
                    <a:pt x="1553977" y="1257020"/>
                  </a:lnTo>
                  <a:lnTo>
                    <a:pt x="1543586" y="1211427"/>
                  </a:lnTo>
                  <a:lnTo>
                    <a:pt x="1531899" y="1166342"/>
                  </a:lnTo>
                  <a:lnTo>
                    <a:pt x="1518935" y="1121785"/>
                  </a:lnTo>
                  <a:lnTo>
                    <a:pt x="1504715" y="1077778"/>
                  </a:lnTo>
                  <a:lnTo>
                    <a:pt x="1489260" y="1034341"/>
                  </a:lnTo>
                  <a:lnTo>
                    <a:pt x="1472591" y="991494"/>
                  </a:lnTo>
                  <a:lnTo>
                    <a:pt x="1454728" y="949260"/>
                  </a:lnTo>
                  <a:lnTo>
                    <a:pt x="1435693" y="907658"/>
                  </a:lnTo>
                  <a:lnTo>
                    <a:pt x="1415506" y="866709"/>
                  </a:lnTo>
                  <a:lnTo>
                    <a:pt x="1394188" y="826434"/>
                  </a:lnTo>
                  <a:lnTo>
                    <a:pt x="1371759" y="786854"/>
                  </a:lnTo>
                  <a:lnTo>
                    <a:pt x="1348241" y="747989"/>
                  </a:lnTo>
                  <a:lnTo>
                    <a:pt x="1323654" y="709861"/>
                  </a:lnTo>
                  <a:lnTo>
                    <a:pt x="1298019" y="672490"/>
                  </a:lnTo>
                  <a:lnTo>
                    <a:pt x="1271357" y="635897"/>
                  </a:lnTo>
                  <a:lnTo>
                    <a:pt x="1243688" y="600103"/>
                  </a:lnTo>
                  <a:lnTo>
                    <a:pt x="1215033" y="565128"/>
                  </a:lnTo>
                  <a:lnTo>
                    <a:pt x="1185414" y="530993"/>
                  </a:lnTo>
                  <a:lnTo>
                    <a:pt x="1154850" y="497719"/>
                  </a:lnTo>
                  <a:lnTo>
                    <a:pt x="1123362" y="465328"/>
                  </a:lnTo>
                  <a:lnTo>
                    <a:pt x="1090972" y="433838"/>
                  </a:lnTo>
                  <a:lnTo>
                    <a:pt x="1057700" y="403272"/>
                  </a:lnTo>
                  <a:lnTo>
                    <a:pt x="1023567" y="373651"/>
                  </a:lnTo>
                  <a:lnTo>
                    <a:pt x="988593" y="344994"/>
                  </a:lnTo>
                  <a:lnTo>
                    <a:pt x="952799" y="317323"/>
                  </a:lnTo>
                  <a:lnTo>
                    <a:pt x="916207" y="290658"/>
                  </a:lnTo>
                  <a:lnTo>
                    <a:pt x="878837" y="265021"/>
                  </a:lnTo>
                  <a:lnTo>
                    <a:pt x="840709" y="240431"/>
                  </a:lnTo>
                  <a:lnTo>
                    <a:pt x="801845" y="216911"/>
                  </a:lnTo>
                  <a:lnTo>
                    <a:pt x="762264" y="194480"/>
                  </a:lnTo>
                  <a:lnTo>
                    <a:pt x="721989" y="173159"/>
                  </a:lnTo>
                  <a:lnTo>
                    <a:pt x="681040" y="152970"/>
                  </a:lnTo>
                  <a:lnTo>
                    <a:pt x="639436" y="133933"/>
                  </a:lnTo>
                  <a:lnTo>
                    <a:pt x="597200" y="116068"/>
                  </a:lnTo>
                  <a:lnTo>
                    <a:pt x="554353" y="99397"/>
                  </a:lnTo>
                  <a:lnTo>
                    <a:pt x="510913" y="83940"/>
                  </a:lnTo>
                  <a:lnTo>
                    <a:pt x="466904" y="69718"/>
                  </a:lnTo>
                  <a:lnTo>
                    <a:pt x="422344" y="56752"/>
                  </a:lnTo>
                  <a:lnTo>
                    <a:pt x="377256" y="45063"/>
                  </a:lnTo>
                  <a:lnTo>
                    <a:pt x="331660" y="34671"/>
                  </a:lnTo>
                  <a:lnTo>
                    <a:pt x="285576" y="25597"/>
                  </a:lnTo>
                  <a:lnTo>
                    <a:pt x="239025" y="17862"/>
                  </a:lnTo>
                  <a:lnTo>
                    <a:pt x="192029" y="11487"/>
                  </a:lnTo>
                  <a:lnTo>
                    <a:pt x="144607" y="6492"/>
                  </a:lnTo>
                  <a:lnTo>
                    <a:pt x="96781" y="2899"/>
                  </a:lnTo>
                  <a:lnTo>
                    <a:pt x="48572" y="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63055" y="1826133"/>
              <a:ext cx="1588770" cy="2209165"/>
            </a:xfrm>
            <a:custGeom>
              <a:avLst/>
              <a:gdLst/>
              <a:ahLst/>
              <a:cxnLst/>
              <a:rect l="l" t="t" r="r" b="b"/>
              <a:pathLst>
                <a:path w="1588770" h="2209165">
                  <a:moveTo>
                    <a:pt x="0" y="0"/>
                  </a:moveTo>
                  <a:lnTo>
                    <a:pt x="48572" y="728"/>
                  </a:lnTo>
                  <a:lnTo>
                    <a:pt x="96781" y="2899"/>
                  </a:lnTo>
                  <a:lnTo>
                    <a:pt x="144607" y="6492"/>
                  </a:lnTo>
                  <a:lnTo>
                    <a:pt x="192029" y="11487"/>
                  </a:lnTo>
                  <a:lnTo>
                    <a:pt x="239025" y="17862"/>
                  </a:lnTo>
                  <a:lnTo>
                    <a:pt x="285576" y="25597"/>
                  </a:lnTo>
                  <a:lnTo>
                    <a:pt x="331660" y="34671"/>
                  </a:lnTo>
                  <a:lnTo>
                    <a:pt x="377256" y="45063"/>
                  </a:lnTo>
                  <a:lnTo>
                    <a:pt x="422344" y="56752"/>
                  </a:lnTo>
                  <a:lnTo>
                    <a:pt x="466904" y="69718"/>
                  </a:lnTo>
                  <a:lnTo>
                    <a:pt x="510913" y="83940"/>
                  </a:lnTo>
                  <a:lnTo>
                    <a:pt x="554353" y="99397"/>
                  </a:lnTo>
                  <a:lnTo>
                    <a:pt x="597200" y="116068"/>
                  </a:lnTo>
                  <a:lnTo>
                    <a:pt x="639436" y="133933"/>
                  </a:lnTo>
                  <a:lnTo>
                    <a:pt x="681040" y="152970"/>
                  </a:lnTo>
                  <a:lnTo>
                    <a:pt x="721989" y="173159"/>
                  </a:lnTo>
                  <a:lnTo>
                    <a:pt x="762264" y="194480"/>
                  </a:lnTo>
                  <a:lnTo>
                    <a:pt x="801845" y="216911"/>
                  </a:lnTo>
                  <a:lnTo>
                    <a:pt x="840709" y="240431"/>
                  </a:lnTo>
                  <a:lnTo>
                    <a:pt x="878837" y="265021"/>
                  </a:lnTo>
                  <a:lnTo>
                    <a:pt x="916207" y="290658"/>
                  </a:lnTo>
                  <a:lnTo>
                    <a:pt x="952799" y="317323"/>
                  </a:lnTo>
                  <a:lnTo>
                    <a:pt x="988593" y="344994"/>
                  </a:lnTo>
                  <a:lnTo>
                    <a:pt x="1023567" y="373651"/>
                  </a:lnTo>
                  <a:lnTo>
                    <a:pt x="1057700" y="403272"/>
                  </a:lnTo>
                  <a:lnTo>
                    <a:pt x="1090972" y="433838"/>
                  </a:lnTo>
                  <a:lnTo>
                    <a:pt x="1123362" y="465328"/>
                  </a:lnTo>
                  <a:lnTo>
                    <a:pt x="1154850" y="497719"/>
                  </a:lnTo>
                  <a:lnTo>
                    <a:pt x="1185414" y="530993"/>
                  </a:lnTo>
                  <a:lnTo>
                    <a:pt x="1215033" y="565128"/>
                  </a:lnTo>
                  <a:lnTo>
                    <a:pt x="1243688" y="600103"/>
                  </a:lnTo>
                  <a:lnTo>
                    <a:pt x="1271357" y="635897"/>
                  </a:lnTo>
                  <a:lnTo>
                    <a:pt x="1298019" y="672490"/>
                  </a:lnTo>
                  <a:lnTo>
                    <a:pt x="1323654" y="709861"/>
                  </a:lnTo>
                  <a:lnTo>
                    <a:pt x="1348241" y="747989"/>
                  </a:lnTo>
                  <a:lnTo>
                    <a:pt x="1371759" y="786854"/>
                  </a:lnTo>
                  <a:lnTo>
                    <a:pt x="1394188" y="826434"/>
                  </a:lnTo>
                  <a:lnTo>
                    <a:pt x="1415506" y="866709"/>
                  </a:lnTo>
                  <a:lnTo>
                    <a:pt x="1435693" y="907658"/>
                  </a:lnTo>
                  <a:lnTo>
                    <a:pt x="1454728" y="949260"/>
                  </a:lnTo>
                  <a:lnTo>
                    <a:pt x="1472591" y="991494"/>
                  </a:lnTo>
                  <a:lnTo>
                    <a:pt x="1489260" y="1034341"/>
                  </a:lnTo>
                  <a:lnTo>
                    <a:pt x="1504715" y="1077778"/>
                  </a:lnTo>
                  <a:lnTo>
                    <a:pt x="1518935" y="1121785"/>
                  </a:lnTo>
                  <a:lnTo>
                    <a:pt x="1531899" y="1166342"/>
                  </a:lnTo>
                  <a:lnTo>
                    <a:pt x="1543586" y="1211427"/>
                  </a:lnTo>
                  <a:lnTo>
                    <a:pt x="1553977" y="1257020"/>
                  </a:lnTo>
                  <a:lnTo>
                    <a:pt x="1563049" y="1303100"/>
                  </a:lnTo>
                  <a:lnTo>
                    <a:pt x="1570783" y="1349646"/>
                  </a:lnTo>
                  <a:lnTo>
                    <a:pt x="1577157" y="1396637"/>
                  </a:lnTo>
                  <a:lnTo>
                    <a:pt x="1582151" y="1444054"/>
                  </a:lnTo>
                  <a:lnTo>
                    <a:pt x="1585743" y="1491874"/>
                  </a:lnTo>
                  <a:lnTo>
                    <a:pt x="1587914" y="1540077"/>
                  </a:lnTo>
                  <a:lnTo>
                    <a:pt x="1588643" y="1588642"/>
                  </a:lnTo>
                  <a:lnTo>
                    <a:pt x="1587882" y="1637775"/>
                  </a:lnTo>
                  <a:lnTo>
                    <a:pt x="1585604" y="1686792"/>
                  </a:lnTo>
                  <a:lnTo>
                    <a:pt x="1581817" y="1735661"/>
                  </a:lnTo>
                  <a:lnTo>
                    <a:pt x="1576528" y="1784348"/>
                  </a:lnTo>
                  <a:lnTo>
                    <a:pt x="1569744" y="1832819"/>
                  </a:lnTo>
                  <a:lnTo>
                    <a:pt x="1561473" y="1881040"/>
                  </a:lnTo>
                  <a:lnTo>
                    <a:pt x="1551721" y="1928979"/>
                  </a:lnTo>
                  <a:lnTo>
                    <a:pt x="1540496" y="1976601"/>
                  </a:lnTo>
                  <a:lnTo>
                    <a:pt x="1527805" y="2023873"/>
                  </a:lnTo>
                  <a:lnTo>
                    <a:pt x="1513656" y="2070760"/>
                  </a:lnTo>
                  <a:lnTo>
                    <a:pt x="1498056" y="2117231"/>
                  </a:lnTo>
                  <a:lnTo>
                    <a:pt x="1481012" y="2163249"/>
                  </a:lnTo>
                  <a:lnTo>
                    <a:pt x="1462532" y="2208784"/>
                  </a:lnTo>
                  <a:lnTo>
                    <a:pt x="0" y="158864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78095" y="3414775"/>
              <a:ext cx="3048000" cy="1589405"/>
            </a:xfrm>
            <a:custGeom>
              <a:avLst/>
              <a:gdLst/>
              <a:ahLst/>
              <a:cxnLst/>
              <a:rect l="l" t="t" r="r" b="b"/>
              <a:pathLst>
                <a:path w="3048000" h="1589404">
                  <a:moveTo>
                    <a:pt x="1584959" y="0"/>
                  </a:moveTo>
                  <a:lnTo>
                    <a:pt x="0" y="106045"/>
                  </a:lnTo>
                  <a:lnTo>
                    <a:pt x="4101" y="155707"/>
                  </a:lnTo>
                  <a:lnTo>
                    <a:pt x="9725" y="205000"/>
                  </a:lnTo>
                  <a:lnTo>
                    <a:pt x="16851" y="253898"/>
                  </a:lnTo>
                  <a:lnTo>
                    <a:pt x="25460" y="302371"/>
                  </a:lnTo>
                  <a:lnTo>
                    <a:pt x="35532" y="350392"/>
                  </a:lnTo>
                  <a:lnTo>
                    <a:pt x="47047" y="397933"/>
                  </a:lnTo>
                  <a:lnTo>
                    <a:pt x="59984" y="444967"/>
                  </a:lnTo>
                  <a:lnTo>
                    <a:pt x="74325" y="491464"/>
                  </a:lnTo>
                  <a:lnTo>
                    <a:pt x="90048" y="537398"/>
                  </a:lnTo>
                  <a:lnTo>
                    <a:pt x="107136" y="582740"/>
                  </a:lnTo>
                  <a:lnTo>
                    <a:pt x="125566" y="627463"/>
                  </a:lnTo>
                  <a:lnTo>
                    <a:pt x="145320" y="671538"/>
                  </a:lnTo>
                  <a:lnTo>
                    <a:pt x="166378" y="714938"/>
                  </a:lnTo>
                  <a:lnTo>
                    <a:pt x="188720" y="757634"/>
                  </a:lnTo>
                  <a:lnTo>
                    <a:pt x="212326" y="799599"/>
                  </a:lnTo>
                  <a:lnTo>
                    <a:pt x="237176" y="840806"/>
                  </a:lnTo>
                  <a:lnTo>
                    <a:pt x="263250" y="881225"/>
                  </a:lnTo>
                  <a:lnTo>
                    <a:pt x="290528" y="920829"/>
                  </a:lnTo>
                  <a:lnTo>
                    <a:pt x="318991" y="959590"/>
                  </a:lnTo>
                  <a:lnTo>
                    <a:pt x="348618" y="997481"/>
                  </a:lnTo>
                  <a:lnTo>
                    <a:pt x="379390" y="1034473"/>
                  </a:lnTo>
                  <a:lnTo>
                    <a:pt x="411287" y="1070538"/>
                  </a:lnTo>
                  <a:lnTo>
                    <a:pt x="444289" y="1105649"/>
                  </a:lnTo>
                  <a:lnTo>
                    <a:pt x="478376" y="1139777"/>
                  </a:lnTo>
                  <a:lnTo>
                    <a:pt x="513528" y="1172896"/>
                  </a:lnTo>
                  <a:lnTo>
                    <a:pt x="549725" y="1204976"/>
                  </a:lnTo>
                  <a:lnTo>
                    <a:pt x="586948" y="1235989"/>
                  </a:lnTo>
                  <a:lnTo>
                    <a:pt x="625176" y="1265909"/>
                  </a:lnTo>
                  <a:lnTo>
                    <a:pt x="664390" y="1294707"/>
                  </a:lnTo>
                  <a:lnTo>
                    <a:pt x="704570" y="1322355"/>
                  </a:lnTo>
                  <a:lnTo>
                    <a:pt x="745696" y="1348825"/>
                  </a:lnTo>
                  <a:lnTo>
                    <a:pt x="787748" y="1374089"/>
                  </a:lnTo>
                  <a:lnTo>
                    <a:pt x="830706" y="1398120"/>
                  </a:lnTo>
                  <a:lnTo>
                    <a:pt x="874550" y="1420889"/>
                  </a:lnTo>
                  <a:lnTo>
                    <a:pt x="919261" y="1442369"/>
                  </a:lnTo>
                  <a:lnTo>
                    <a:pt x="964818" y="1462532"/>
                  </a:lnTo>
                  <a:lnTo>
                    <a:pt x="1009816" y="1480822"/>
                  </a:lnTo>
                  <a:lnTo>
                    <a:pt x="1055042" y="1497642"/>
                  </a:lnTo>
                  <a:lnTo>
                    <a:pt x="1100471" y="1513004"/>
                  </a:lnTo>
                  <a:lnTo>
                    <a:pt x="1146074" y="1526917"/>
                  </a:lnTo>
                  <a:lnTo>
                    <a:pt x="1191826" y="1539394"/>
                  </a:lnTo>
                  <a:lnTo>
                    <a:pt x="1237697" y="1550445"/>
                  </a:lnTo>
                  <a:lnTo>
                    <a:pt x="1283662" y="1560082"/>
                  </a:lnTo>
                  <a:lnTo>
                    <a:pt x="1329693" y="1568314"/>
                  </a:lnTo>
                  <a:lnTo>
                    <a:pt x="1375763" y="1575154"/>
                  </a:lnTo>
                  <a:lnTo>
                    <a:pt x="1421844" y="1580612"/>
                  </a:lnTo>
                  <a:lnTo>
                    <a:pt x="1467910" y="1584700"/>
                  </a:lnTo>
                  <a:lnTo>
                    <a:pt x="1513932" y="1587427"/>
                  </a:lnTo>
                  <a:lnTo>
                    <a:pt x="1559885" y="1588806"/>
                  </a:lnTo>
                  <a:lnTo>
                    <a:pt x="1605740" y="1588848"/>
                  </a:lnTo>
                  <a:lnTo>
                    <a:pt x="1651471" y="1587563"/>
                  </a:lnTo>
                  <a:lnTo>
                    <a:pt x="1697049" y="1584962"/>
                  </a:lnTo>
                  <a:lnTo>
                    <a:pt x="1742449" y="1581057"/>
                  </a:lnTo>
                  <a:lnTo>
                    <a:pt x="1787642" y="1575858"/>
                  </a:lnTo>
                  <a:lnTo>
                    <a:pt x="1832602" y="1569376"/>
                  </a:lnTo>
                  <a:lnTo>
                    <a:pt x="1877301" y="1561623"/>
                  </a:lnTo>
                  <a:lnTo>
                    <a:pt x="1921712" y="1552610"/>
                  </a:lnTo>
                  <a:lnTo>
                    <a:pt x="1965808" y="1542347"/>
                  </a:lnTo>
                  <a:lnTo>
                    <a:pt x="2009561" y="1530846"/>
                  </a:lnTo>
                  <a:lnTo>
                    <a:pt x="2052945" y="1518117"/>
                  </a:lnTo>
                  <a:lnTo>
                    <a:pt x="2095932" y="1504171"/>
                  </a:lnTo>
                  <a:lnTo>
                    <a:pt x="2138494" y="1489021"/>
                  </a:lnTo>
                  <a:lnTo>
                    <a:pt x="2180605" y="1472676"/>
                  </a:lnTo>
                  <a:lnTo>
                    <a:pt x="2222238" y="1455147"/>
                  </a:lnTo>
                  <a:lnTo>
                    <a:pt x="2263365" y="1436446"/>
                  </a:lnTo>
                  <a:lnTo>
                    <a:pt x="2303959" y="1416584"/>
                  </a:lnTo>
                  <a:lnTo>
                    <a:pt x="2343992" y="1395572"/>
                  </a:lnTo>
                  <a:lnTo>
                    <a:pt x="2383438" y="1373420"/>
                  </a:lnTo>
                  <a:lnTo>
                    <a:pt x="2422269" y="1350140"/>
                  </a:lnTo>
                  <a:lnTo>
                    <a:pt x="2460458" y="1325743"/>
                  </a:lnTo>
                  <a:lnTo>
                    <a:pt x="2497978" y="1300239"/>
                  </a:lnTo>
                  <a:lnTo>
                    <a:pt x="2534802" y="1273640"/>
                  </a:lnTo>
                  <a:lnTo>
                    <a:pt x="2570902" y="1245957"/>
                  </a:lnTo>
                  <a:lnTo>
                    <a:pt x="2606251" y="1217201"/>
                  </a:lnTo>
                  <a:lnTo>
                    <a:pt x="2640822" y="1187383"/>
                  </a:lnTo>
                  <a:lnTo>
                    <a:pt x="2674587" y="1156513"/>
                  </a:lnTo>
                  <a:lnTo>
                    <a:pt x="2707520" y="1124604"/>
                  </a:lnTo>
                  <a:lnTo>
                    <a:pt x="2739593" y="1091665"/>
                  </a:lnTo>
                  <a:lnTo>
                    <a:pt x="2770779" y="1057708"/>
                  </a:lnTo>
                  <a:lnTo>
                    <a:pt x="2801051" y="1022744"/>
                  </a:lnTo>
                  <a:lnTo>
                    <a:pt x="2830381" y="986784"/>
                  </a:lnTo>
                  <a:lnTo>
                    <a:pt x="2858742" y="949839"/>
                  </a:lnTo>
                  <a:lnTo>
                    <a:pt x="2886108" y="911920"/>
                  </a:lnTo>
                  <a:lnTo>
                    <a:pt x="2912450" y="873038"/>
                  </a:lnTo>
                  <a:lnTo>
                    <a:pt x="2937742" y="833204"/>
                  </a:lnTo>
                  <a:lnTo>
                    <a:pt x="2961956" y="792429"/>
                  </a:lnTo>
                  <a:lnTo>
                    <a:pt x="2985065" y="750725"/>
                  </a:lnTo>
                  <a:lnTo>
                    <a:pt x="3007043" y="708101"/>
                  </a:lnTo>
                  <a:lnTo>
                    <a:pt x="3027860" y="664569"/>
                  </a:lnTo>
                  <a:lnTo>
                    <a:pt x="3047492" y="620141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47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78095" y="3414775"/>
              <a:ext cx="3048000" cy="1589405"/>
            </a:xfrm>
            <a:custGeom>
              <a:avLst/>
              <a:gdLst/>
              <a:ahLst/>
              <a:cxnLst/>
              <a:rect l="l" t="t" r="r" b="b"/>
              <a:pathLst>
                <a:path w="3048000" h="1589404">
                  <a:moveTo>
                    <a:pt x="3047492" y="620141"/>
                  </a:moveTo>
                  <a:lnTo>
                    <a:pt x="3027860" y="664569"/>
                  </a:lnTo>
                  <a:lnTo>
                    <a:pt x="3007043" y="708101"/>
                  </a:lnTo>
                  <a:lnTo>
                    <a:pt x="2985065" y="750725"/>
                  </a:lnTo>
                  <a:lnTo>
                    <a:pt x="2961956" y="792429"/>
                  </a:lnTo>
                  <a:lnTo>
                    <a:pt x="2937742" y="833204"/>
                  </a:lnTo>
                  <a:lnTo>
                    <a:pt x="2912450" y="873038"/>
                  </a:lnTo>
                  <a:lnTo>
                    <a:pt x="2886108" y="911920"/>
                  </a:lnTo>
                  <a:lnTo>
                    <a:pt x="2858742" y="949839"/>
                  </a:lnTo>
                  <a:lnTo>
                    <a:pt x="2830381" y="986784"/>
                  </a:lnTo>
                  <a:lnTo>
                    <a:pt x="2801051" y="1022744"/>
                  </a:lnTo>
                  <a:lnTo>
                    <a:pt x="2770779" y="1057708"/>
                  </a:lnTo>
                  <a:lnTo>
                    <a:pt x="2739593" y="1091665"/>
                  </a:lnTo>
                  <a:lnTo>
                    <a:pt x="2707520" y="1124604"/>
                  </a:lnTo>
                  <a:lnTo>
                    <a:pt x="2674587" y="1156513"/>
                  </a:lnTo>
                  <a:lnTo>
                    <a:pt x="2640822" y="1187383"/>
                  </a:lnTo>
                  <a:lnTo>
                    <a:pt x="2606251" y="1217201"/>
                  </a:lnTo>
                  <a:lnTo>
                    <a:pt x="2570902" y="1245957"/>
                  </a:lnTo>
                  <a:lnTo>
                    <a:pt x="2534802" y="1273640"/>
                  </a:lnTo>
                  <a:lnTo>
                    <a:pt x="2497978" y="1300239"/>
                  </a:lnTo>
                  <a:lnTo>
                    <a:pt x="2460458" y="1325743"/>
                  </a:lnTo>
                  <a:lnTo>
                    <a:pt x="2422269" y="1350140"/>
                  </a:lnTo>
                  <a:lnTo>
                    <a:pt x="2383438" y="1373420"/>
                  </a:lnTo>
                  <a:lnTo>
                    <a:pt x="2343992" y="1395572"/>
                  </a:lnTo>
                  <a:lnTo>
                    <a:pt x="2303959" y="1416584"/>
                  </a:lnTo>
                  <a:lnTo>
                    <a:pt x="2263365" y="1436446"/>
                  </a:lnTo>
                  <a:lnTo>
                    <a:pt x="2222238" y="1455147"/>
                  </a:lnTo>
                  <a:lnTo>
                    <a:pt x="2180605" y="1472676"/>
                  </a:lnTo>
                  <a:lnTo>
                    <a:pt x="2138494" y="1489021"/>
                  </a:lnTo>
                  <a:lnTo>
                    <a:pt x="2095932" y="1504171"/>
                  </a:lnTo>
                  <a:lnTo>
                    <a:pt x="2052945" y="1518117"/>
                  </a:lnTo>
                  <a:lnTo>
                    <a:pt x="2009561" y="1530846"/>
                  </a:lnTo>
                  <a:lnTo>
                    <a:pt x="1965808" y="1542347"/>
                  </a:lnTo>
                  <a:lnTo>
                    <a:pt x="1921712" y="1552610"/>
                  </a:lnTo>
                  <a:lnTo>
                    <a:pt x="1877301" y="1561623"/>
                  </a:lnTo>
                  <a:lnTo>
                    <a:pt x="1832602" y="1569376"/>
                  </a:lnTo>
                  <a:lnTo>
                    <a:pt x="1787642" y="1575858"/>
                  </a:lnTo>
                  <a:lnTo>
                    <a:pt x="1742449" y="1581057"/>
                  </a:lnTo>
                  <a:lnTo>
                    <a:pt x="1697049" y="1584962"/>
                  </a:lnTo>
                  <a:lnTo>
                    <a:pt x="1651471" y="1587563"/>
                  </a:lnTo>
                  <a:lnTo>
                    <a:pt x="1605740" y="1588848"/>
                  </a:lnTo>
                  <a:lnTo>
                    <a:pt x="1559885" y="1588806"/>
                  </a:lnTo>
                  <a:lnTo>
                    <a:pt x="1513932" y="1587427"/>
                  </a:lnTo>
                  <a:lnTo>
                    <a:pt x="1467910" y="1584700"/>
                  </a:lnTo>
                  <a:lnTo>
                    <a:pt x="1421844" y="1580612"/>
                  </a:lnTo>
                  <a:lnTo>
                    <a:pt x="1375763" y="1575154"/>
                  </a:lnTo>
                  <a:lnTo>
                    <a:pt x="1329693" y="1568314"/>
                  </a:lnTo>
                  <a:lnTo>
                    <a:pt x="1283662" y="1560082"/>
                  </a:lnTo>
                  <a:lnTo>
                    <a:pt x="1237697" y="1550445"/>
                  </a:lnTo>
                  <a:lnTo>
                    <a:pt x="1191826" y="1539394"/>
                  </a:lnTo>
                  <a:lnTo>
                    <a:pt x="1146074" y="1526917"/>
                  </a:lnTo>
                  <a:lnTo>
                    <a:pt x="1100471" y="1513004"/>
                  </a:lnTo>
                  <a:lnTo>
                    <a:pt x="1055042" y="1497642"/>
                  </a:lnTo>
                  <a:lnTo>
                    <a:pt x="1009816" y="1480822"/>
                  </a:lnTo>
                  <a:lnTo>
                    <a:pt x="964818" y="1462532"/>
                  </a:lnTo>
                  <a:lnTo>
                    <a:pt x="919261" y="1442369"/>
                  </a:lnTo>
                  <a:lnTo>
                    <a:pt x="874550" y="1420889"/>
                  </a:lnTo>
                  <a:lnTo>
                    <a:pt x="830706" y="1398120"/>
                  </a:lnTo>
                  <a:lnTo>
                    <a:pt x="787748" y="1374089"/>
                  </a:lnTo>
                  <a:lnTo>
                    <a:pt x="745696" y="1348825"/>
                  </a:lnTo>
                  <a:lnTo>
                    <a:pt x="704570" y="1322355"/>
                  </a:lnTo>
                  <a:lnTo>
                    <a:pt x="664390" y="1294707"/>
                  </a:lnTo>
                  <a:lnTo>
                    <a:pt x="625176" y="1265909"/>
                  </a:lnTo>
                  <a:lnTo>
                    <a:pt x="586948" y="1235989"/>
                  </a:lnTo>
                  <a:lnTo>
                    <a:pt x="549725" y="1204976"/>
                  </a:lnTo>
                  <a:lnTo>
                    <a:pt x="513528" y="1172896"/>
                  </a:lnTo>
                  <a:lnTo>
                    <a:pt x="478376" y="1139777"/>
                  </a:lnTo>
                  <a:lnTo>
                    <a:pt x="444289" y="1105649"/>
                  </a:lnTo>
                  <a:lnTo>
                    <a:pt x="411287" y="1070538"/>
                  </a:lnTo>
                  <a:lnTo>
                    <a:pt x="379390" y="1034473"/>
                  </a:lnTo>
                  <a:lnTo>
                    <a:pt x="348618" y="997481"/>
                  </a:lnTo>
                  <a:lnTo>
                    <a:pt x="318991" y="959590"/>
                  </a:lnTo>
                  <a:lnTo>
                    <a:pt x="290528" y="920829"/>
                  </a:lnTo>
                  <a:lnTo>
                    <a:pt x="263250" y="881225"/>
                  </a:lnTo>
                  <a:lnTo>
                    <a:pt x="237176" y="840806"/>
                  </a:lnTo>
                  <a:lnTo>
                    <a:pt x="212326" y="799599"/>
                  </a:lnTo>
                  <a:lnTo>
                    <a:pt x="188720" y="757634"/>
                  </a:lnTo>
                  <a:lnTo>
                    <a:pt x="166378" y="714938"/>
                  </a:lnTo>
                  <a:lnTo>
                    <a:pt x="145320" y="671538"/>
                  </a:lnTo>
                  <a:lnTo>
                    <a:pt x="125566" y="627463"/>
                  </a:lnTo>
                  <a:lnTo>
                    <a:pt x="107136" y="582740"/>
                  </a:lnTo>
                  <a:lnTo>
                    <a:pt x="90048" y="537398"/>
                  </a:lnTo>
                  <a:lnTo>
                    <a:pt x="74325" y="491464"/>
                  </a:lnTo>
                  <a:lnTo>
                    <a:pt x="59984" y="444967"/>
                  </a:lnTo>
                  <a:lnTo>
                    <a:pt x="47047" y="397933"/>
                  </a:lnTo>
                  <a:lnTo>
                    <a:pt x="35532" y="350392"/>
                  </a:lnTo>
                  <a:lnTo>
                    <a:pt x="25460" y="302371"/>
                  </a:lnTo>
                  <a:lnTo>
                    <a:pt x="16851" y="253898"/>
                  </a:lnTo>
                  <a:lnTo>
                    <a:pt x="9725" y="205000"/>
                  </a:lnTo>
                  <a:lnTo>
                    <a:pt x="4101" y="155707"/>
                  </a:lnTo>
                  <a:lnTo>
                    <a:pt x="0" y="106045"/>
                  </a:lnTo>
                  <a:lnTo>
                    <a:pt x="1584959" y="0"/>
                  </a:lnTo>
                  <a:lnTo>
                    <a:pt x="3047492" y="6201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74517" y="1826133"/>
              <a:ext cx="1588770" cy="1694814"/>
            </a:xfrm>
            <a:custGeom>
              <a:avLst/>
              <a:gdLst/>
              <a:ahLst/>
              <a:cxnLst/>
              <a:rect l="l" t="t" r="r" b="b"/>
              <a:pathLst>
                <a:path w="1588770" h="1694814">
                  <a:moveTo>
                    <a:pt x="1588538" y="0"/>
                  </a:moveTo>
                  <a:lnTo>
                    <a:pt x="1535516" y="920"/>
                  </a:lnTo>
                  <a:lnTo>
                    <a:pt x="1482493" y="3555"/>
                  </a:lnTo>
                  <a:lnTo>
                    <a:pt x="1434082" y="7530"/>
                  </a:lnTo>
                  <a:lnTo>
                    <a:pt x="1386129" y="12920"/>
                  </a:lnTo>
                  <a:lnTo>
                    <a:pt x="1338653" y="19703"/>
                  </a:lnTo>
                  <a:lnTo>
                    <a:pt x="1291674" y="27856"/>
                  </a:lnTo>
                  <a:lnTo>
                    <a:pt x="1245211" y="37359"/>
                  </a:lnTo>
                  <a:lnTo>
                    <a:pt x="1199283" y="48188"/>
                  </a:lnTo>
                  <a:lnTo>
                    <a:pt x="1153911" y="60321"/>
                  </a:lnTo>
                  <a:lnTo>
                    <a:pt x="1109112" y="73737"/>
                  </a:lnTo>
                  <a:lnTo>
                    <a:pt x="1064907" y="88414"/>
                  </a:lnTo>
                  <a:lnTo>
                    <a:pt x="1021315" y="104328"/>
                  </a:lnTo>
                  <a:lnTo>
                    <a:pt x="978355" y="121459"/>
                  </a:lnTo>
                  <a:lnTo>
                    <a:pt x="936046" y="139784"/>
                  </a:lnTo>
                  <a:lnTo>
                    <a:pt x="894409" y="159280"/>
                  </a:lnTo>
                  <a:lnTo>
                    <a:pt x="853461" y="179927"/>
                  </a:lnTo>
                  <a:lnTo>
                    <a:pt x="813224" y="201701"/>
                  </a:lnTo>
                  <a:lnTo>
                    <a:pt x="773715" y="224580"/>
                  </a:lnTo>
                  <a:lnTo>
                    <a:pt x="734954" y="248543"/>
                  </a:lnTo>
                  <a:lnTo>
                    <a:pt x="696961" y="273567"/>
                  </a:lnTo>
                  <a:lnTo>
                    <a:pt x="659754" y="299630"/>
                  </a:lnTo>
                  <a:lnTo>
                    <a:pt x="623354" y="326711"/>
                  </a:lnTo>
                  <a:lnTo>
                    <a:pt x="587780" y="354786"/>
                  </a:lnTo>
                  <a:lnTo>
                    <a:pt x="553050" y="383834"/>
                  </a:lnTo>
                  <a:lnTo>
                    <a:pt x="519185" y="413833"/>
                  </a:lnTo>
                  <a:lnTo>
                    <a:pt x="486203" y="444760"/>
                  </a:lnTo>
                  <a:lnTo>
                    <a:pt x="454125" y="476594"/>
                  </a:lnTo>
                  <a:lnTo>
                    <a:pt x="422968" y="509312"/>
                  </a:lnTo>
                  <a:lnTo>
                    <a:pt x="392754" y="542893"/>
                  </a:lnTo>
                  <a:lnTo>
                    <a:pt x="363500" y="577313"/>
                  </a:lnTo>
                  <a:lnTo>
                    <a:pt x="335227" y="612552"/>
                  </a:lnTo>
                  <a:lnTo>
                    <a:pt x="307953" y="648587"/>
                  </a:lnTo>
                  <a:lnTo>
                    <a:pt x="281698" y="685395"/>
                  </a:lnTo>
                  <a:lnTo>
                    <a:pt x="256482" y="722955"/>
                  </a:lnTo>
                  <a:lnTo>
                    <a:pt x="232324" y="761245"/>
                  </a:lnTo>
                  <a:lnTo>
                    <a:pt x="209242" y="800242"/>
                  </a:lnTo>
                  <a:lnTo>
                    <a:pt x="187257" y="839924"/>
                  </a:lnTo>
                  <a:lnTo>
                    <a:pt x="166387" y="880269"/>
                  </a:lnTo>
                  <a:lnTo>
                    <a:pt x="146653" y="921256"/>
                  </a:lnTo>
                  <a:lnTo>
                    <a:pt x="128073" y="962862"/>
                  </a:lnTo>
                  <a:lnTo>
                    <a:pt x="110667" y="1005064"/>
                  </a:lnTo>
                  <a:lnTo>
                    <a:pt x="94454" y="1047841"/>
                  </a:lnTo>
                  <a:lnTo>
                    <a:pt x="79453" y="1091171"/>
                  </a:lnTo>
                  <a:lnTo>
                    <a:pt x="65684" y="1135032"/>
                  </a:lnTo>
                  <a:lnTo>
                    <a:pt x="53167" y="1179401"/>
                  </a:lnTo>
                  <a:lnTo>
                    <a:pt x="41920" y="1224256"/>
                  </a:lnTo>
                  <a:lnTo>
                    <a:pt x="31962" y="1269575"/>
                  </a:lnTo>
                  <a:lnTo>
                    <a:pt x="23314" y="1315336"/>
                  </a:lnTo>
                  <a:lnTo>
                    <a:pt x="15994" y="1361518"/>
                  </a:lnTo>
                  <a:lnTo>
                    <a:pt x="10022" y="1408097"/>
                  </a:lnTo>
                  <a:lnTo>
                    <a:pt x="5417" y="1455052"/>
                  </a:lnTo>
                  <a:lnTo>
                    <a:pt x="2199" y="1502360"/>
                  </a:lnTo>
                  <a:lnTo>
                    <a:pt x="387" y="1550000"/>
                  </a:lnTo>
                  <a:lnTo>
                    <a:pt x="0" y="1597949"/>
                  </a:lnTo>
                  <a:lnTo>
                    <a:pt x="1057" y="1646186"/>
                  </a:lnTo>
                  <a:lnTo>
                    <a:pt x="3578" y="1694688"/>
                  </a:lnTo>
                  <a:lnTo>
                    <a:pt x="1588538" y="1588642"/>
                  </a:lnTo>
                  <a:lnTo>
                    <a:pt x="1588538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74517" y="1826133"/>
              <a:ext cx="1588770" cy="1694814"/>
            </a:xfrm>
            <a:custGeom>
              <a:avLst/>
              <a:gdLst/>
              <a:ahLst/>
              <a:cxnLst/>
              <a:rect l="l" t="t" r="r" b="b"/>
              <a:pathLst>
                <a:path w="1588770" h="1694814">
                  <a:moveTo>
                    <a:pt x="3578" y="1694688"/>
                  </a:moveTo>
                  <a:lnTo>
                    <a:pt x="1057" y="1646186"/>
                  </a:lnTo>
                  <a:lnTo>
                    <a:pt x="0" y="1597949"/>
                  </a:lnTo>
                  <a:lnTo>
                    <a:pt x="387" y="1550000"/>
                  </a:lnTo>
                  <a:lnTo>
                    <a:pt x="2199" y="1502360"/>
                  </a:lnTo>
                  <a:lnTo>
                    <a:pt x="5417" y="1455052"/>
                  </a:lnTo>
                  <a:lnTo>
                    <a:pt x="10022" y="1408097"/>
                  </a:lnTo>
                  <a:lnTo>
                    <a:pt x="15994" y="1361518"/>
                  </a:lnTo>
                  <a:lnTo>
                    <a:pt x="23314" y="1315336"/>
                  </a:lnTo>
                  <a:lnTo>
                    <a:pt x="31962" y="1269575"/>
                  </a:lnTo>
                  <a:lnTo>
                    <a:pt x="41920" y="1224256"/>
                  </a:lnTo>
                  <a:lnTo>
                    <a:pt x="53167" y="1179401"/>
                  </a:lnTo>
                  <a:lnTo>
                    <a:pt x="65684" y="1135032"/>
                  </a:lnTo>
                  <a:lnTo>
                    <a:pt x="79453" y="1091171"/>
                  </a:lnTo>
                  <a:lnTo>
                    <a:pt x="94454" y="1047841"/>
                  </a:lnTo>
                  <a:lnTo>
                    <a:pt x="110667" y="1005064"/>
                  </a:lnTo>
                  <a:lnTo>
                    <a:pt x="128073" y="962862"/>
                  </a:lnTo>
                  <a:lnTo>
                    <a:pt x="146653" y="921256"/>
                  </a:lnTo>
                  <a:lnTo>
                    <a:pt x="166387" y="880269"/>
                  </a:lnTo>
                  <a:lnTo>
                    <a:pt x="187257" y="839924"/>
                  </a:lnTo>
                  <a:lnTo>
                    <a:pt x="209242" y="800242"/>
                  </a:lnTo>
                  <a:lnTo>
                    <a:pt x="232324" y="761245"/>
                  </a:lnTo>
                  <a:lnTo>
                    <a:pt x="256482" y="722955"/>
                  </a:lnTo>
                  <a:lnTo>
                    <a:pt x="281698" y="685395"/>
                  </a:lnTo>
                  <a:lnTo>
                    <a:pt x="307953" y="648587"/>
                  </a:lnTo>
                  <a:lnTo>
                    <a:pt x="335227" y="612552"/>
                  </a:lnTo>
                  <a:lnTo>
                    <a:pt x="363500" y="577313"/>
                  </a:lnTo>
                  <a:lnTo>
                    <a:pt x="392754" y="542893"/>
                  </a:lnTo>
                  <a:lnTo>
                    <a:pt x="422968" y="509312"/>
                  </a:lnTo>
                  <a:lnTo>
                    <a:pt x="454125" y="476594"/>
                  </a:lnTo>
                  <a:lnTo>
                    <a:pt x="486203" y="444760"/>
                  </a:lnTo>
                  <a:lnTo>
                    <a:pt x="519185" y="413833"/>
                  </a:lnTo>
                  <a:lnTo>
                    <a:pt x="553050" y="383834"/>
                  </a:lnTo>
                  <a:lnTo>
                    <a:pt x="587780" y="354786"/>
                  </a:lnTo>
                  <a:lnTo>
                    <a:pt x="623354" y="326711"/>
                  </a:lnTo>
                  <a:lnTo>
                    <a:pt x="659754" y="299630"/>
                  </a:lnTo>
                  <a:lnTo>
                    <a:pt x="696961" y="273567"/>
                  </a:lnTo>
                  <a:lnTo>
                    <a:pt x="734954" y="248543"/>
                  </a:lnTo>
                  <a:lnTo>
                    <a:pt x="773715" y="224580"/>
                  </a:lnTo>
                  <a:lnTo>
                    <a:pt x="813224" y="201701"/>
                  </a:lnTo>
                  <a:lnTo>
                    <a:pt x="853461" y="179927"/>
                  </a:lnTo>
                  <a:lnTo>
                    <a:pt x="894409" y="159280"/>
                  </a:lnTo>
                  <a:lnTo>
                    <a:pt x="936046" y="139784"/>
                  </a:lnTo>
                  <a:lnTo>
                    <a:pt x="978355" y="121459"/>
                  </a:lnTo>
                  <a:lnTo>
                    <a:pt x="1021315" y="104328"/>
                  </a:lnTo>
                  <a:lnTo>
                    <a:pt x="1064907" y="88414"/>
                  </a:lnTo>
                  <a:lnTo>
                    <a:pt x="1109112" y="73737"/>
                  </a:lnTo>
                  <a:lnTo>
                    <a:pt x="1153911" y="60321"/>
                  </a:lnTo>
                  <a:lnTo>
                    <a:pt x="1199283" y="48188"/>
                  </a:lnTo>
                  <a:lnTo>
                    <a:pt x="1245211" y="37359"/>
                  </a:lnTo>
                  <a:lnTo>
                    <a:pt x="1291674" y="27856"/>
                  </a:lnTo>
                  <a:lnTo>
                    <a:pt x="1338653" y="19703"/>
                  </a:lnTo>
                  <a:lnTo>
                    <a:pt x="1386129" y="12920"/>
                  </a:lnTo>
                  <a:lnTo>
                    <a:pt x="1434082" y="7530"/>
                  </a:lnTo>
                  <a:lnTo>
                    <a:pt x="1482493" y="3555"/>
                  </a:lnTo>
                  <a:lnTo>
                    <a:pt x="1535516" y="920"/>
                  </a:lnTo>
                  <a:lnTo>
                    <a:pt x="1588538" y="0"/>
                  </a:lnTo>
                  <a:lnTo>
                    <a:pt x="1588538" y="1588642"/>
                  </a:lnTo>
                  <a:lnTo>
                    <a:pt x="3578" y="16946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1691" y="1173429"/>
              <a:ext cx="422186" cy="42981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31023" y="1139977"/>
              <a:ext cx="444995" cy="52880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473695" y="1205484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153924" y="0"/>
                  </a:move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3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7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3"/>
                  </a:ln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84C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73695" y="1205484"/>
              <a:ext cx="307975" cy="315595"/>
            </a:xfrm>
            <a:custGeom>
              <a:avLst/>
              <a:gdLst/>
              <a:ahLst/>
              <a:cxnLst/>
              <a:rect l="l" t="t" r="r" b="b"/>
              <a:pathLst>
                <a:path w="307975" h="315594">
                  <a:moveTo>
                    <a:pt x="307848" y="157733"/>
                  </a:moveTo>
                  <a:lnTo>
                    <a:pt x="299996" y="107874"/>
                  </a:lnTo>
                  <a:lnTo>
                    <a:pt x="278136" y="64574"/>
                  </a:lnTo>
                  <a:lnTo>
                    <a:pt x="244809" y="30431"/>
                  </a:lnTo>
                  <a:lnTo>
                    <a:pt x="202557" y="8040"/>
                  </a:lnTo>
                  <a:lnTo>
                    <a:pt x="153924" y="0"/>
                  </a:lnTo>
                  <a:lnTo>
                    <a:pt x="105290" y="8040"/>
                  </a:lnTo>
                  <a:lnTo>
                    <a:pt x="63038" y="30431"/>
                  </a:lnTo>
                  <a:lnTo>
                    <a:pt x="29711" y="64574"/>
                  </a:lnTo>
                  <a:lnTo>
                    <a:pt x="7851" y="107874"/>
                  </a:lnTo>
                  <a:lnTo>
                    <a:pt x="0" y="157733"/>
                  </a:lnTo>
                  <a:lnTo>
                    <a:pt x="7851" y="207593"/>
                  </a:lnTo>
                  <a:lnTo>
                    <a:pt x="29711" y="250893"/>
                  </a:lnTo>
                  <a:lnTo>
                    <a:pt x="63038" y="285036"/>
                  </a:lnTo>
                  <a:lnTo>
                    <a:pt x="105290" y="307427"/>
                  </a:lnTo>
                  <a:lnTo>
                    <a:pt x="153924" y="315467"/>
                  </a:lnTo>
                  <a:lnTo>
                    <a:pt x="202557" y="307427"/>
                  </a:lnTo>
                  <a:lnTo>
                    <a:pt x="244809" y="285036"/>
                  </a:lnTo>
                  <a:lnTo>
                    <a:pt x="278136" y="250893"/>
                  </a:lnTo>
                  <a:lnTo>
                    <a:pt x="299996" y="207593"/>
                  </a:lnTo>
                  <a:lnTo>
                    <a:pt x="307848" y="1577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567041" y="1204086"/>
            <a:ext cx="12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85028" y="2640279"/>
            <a:ext cx="690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600">
              <a:latin typeface="Tahoma"/>
              <a:cs typeface="Tahoma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33871" y="2650998"/>
            <a:ext cx="88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Kualitas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439283" y="3923741"/>
            <a:ext cx="125158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70331" y="1194816"/>
            <a:ext cx="11000740" cy="4149090"/>
          </a:xfrm>
          <a:custGeom>
            <a:avLst/>
            <a:gdLst/>
            <a:ahLst/>
            <a:cxnLst/>
            <a:rect l="l" t="t" r="r" b="b"/>
            <a:pathLst>
              <a:path w="11000740" h="4149090">
                <a:moveTo>
                  <a:pt x="0" y="2385060"/>
                </a:moveTo>
                <a:lnTo>
                  <a:pt x="4152645" y="2385060"/>
                </a:lnTo>
              </a:path>
              <a:path w="11000740" h="4149090">
                <a:moveTo>
                  <a:pt x="5779008" y="626237"/>
                </a:moveTo>
                <a:lnTo>
                  <a:pt x="5779008" y="0"/>
                </a:lnTo>
              </a:path>
              <a:path w="11000740" h="4149090">
                <a:moveTo>
                  <a:pt x="7237476" y="2855976"/>
                </a:moveTo>
                <a:lnTo>
                  <a:pt x="11000232" y="4148709"/>
                </a:lnTo>
              </a:path>
            </a:pathLst>
          </a:custGeom>
          <a:ln w="9525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603" y="6417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4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191" y="200659"/>
            <a:ext cx="5544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TRANSFORMASI</a:t>
            </a:r>
            <a:r>
              <a:rPr sz="24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DANA PEMERINTAH </a:t>
            </a:r>
            <a:r>
              <a:rPr sz="2400" b="1" spc="-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UNTUK</a:t>
            </a:r>
            <a:r>
              <a:rPr sz="24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PENDIDIKAN</a:t>
            </a:r>
            <a:r>
              <a:rPr sz="24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TINGGI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430" y="1735073"/>
            <a:ext cx="3169920" cy="4074160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1" y="433370"/>
                </a:lnTo>
                <a:lnTo>
                  <a:pt x="18872" y="387893"/>
                </a:lnTo>
                <a:lnTo>
                  <a:pt x="33053" y="343997"/>
                </a:lnTo>
                <a:lnTo>
                  <a:pt x="50868" y="301869"/>
                </a:lnTo>
                <a:lnTo>
                  <a:pt x="72131" y="261695"/>
                </a:lnTo>
                <a:lnTo>
                  <a:pt x="96655" y="223662"/>
                </a:lnTo>
                <a:lnTo>
                  <a:pt x="124254" y="187956"/>
                </a:lnTo>
                <a:lnTo>
                  <a:pt x="154741" y="154765"/>
                </a:lnTo>
                <a:lnTo>
                  <a:pt x="187930" y="124275"/>
                </a:lnTo>
                <a:lnTo>
                  <a:pt x="223634" y="96673"/>
                </a:lnTo>
                <a:lnTo>
                  <a:pt x="261667" y="72145"/>
                </a:lnTo>
                <a:lnTo>
                  <a:pt x="301841" y="50878"/>
                </a:lnTo>
                <a:lnTo>
                  <a:pt x="343972" y="33060"/>
                </a:lnTo>
                <a:lnTo>
                  <a:pt x="387871" y="18876"/>
                </a:lnTo>
                <a:lnTo>
                  <a:pt x="433353" y="8514"/>
                </a:lnTo>
                <a:lnTo>
                  <a:pt x="480232" y="2159"/>
                </a:lnTo>
                <a:lnTo>
                  <a:pt x="528320" y="0"/>
                </a:lnTo>
                <a:lnTo>
                  <a:pt x="2641599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599" y="4073652"/>
                </a:lnTo>
                <a:lnTo>
                  <a:pt x="528320" y="4073652"/>
                </a:lnTo>
                <a:lnTo>
                  <a:pt x="480232" y="4071492"/>
                </a:lnTo>
                <a:lnTo>
                  <a:pt x="433353" y="4065137"/>
                </a:lnTo>
                <a:lnTo>
                  <a:pt x="387871" y="4054775"/>
                </a:lnTo>
                <a:lnTo>
                  <a:pt x="343972" y="4040591"/>
                </a:lnTo>
                <a:lnTo>
                  <a:pt x="301841" y="4022773"/>
                </a:lnTo>
                <a:lnTo>
                  <a:pt x="261667" y="4001506"/>
                </a:lnTo>
                <a:lnTo>
                  <a:pt x="223634" y="3976978"/>
                </a:lnTo>
                <a:lnTo>
                  <a:pt x="187930" y="3949376"/>
                </a:lnTo>
                <a:lnTo>
                  <a:pt x="154741" y="3918886"/>
                </a:lnTo>
                <a:lnTo>
                  <a:pt x="124254" y="3885695"/>
                </a:lnTo>
                <a:lnTo>
                  <a:pt x="96655" y="3849989"/>
                </a:lnTo>
                <a:lnTo>
                  <a:pt x="72131" y="3811956"/>
                </a:lnTo>
                <a:lnTo>
                  <a:pt x="50868" y="3771782"/>
                </a:lnTo>
                <a:lnTo>
                  <a:pt x="33053" y="3729654"/>
                </a:lnTo>
                <a:lnTo>
                  <a:pt x="18872" y="3685758"/>
                </a:lnTo>
                <a:lnTo>
                  <a:pt x="8511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8328" y="2006600"/>
            <a:ext cx="2297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Insentif berdasarkan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capaian</a:t>
            </a:r>
            <a:r>
              <a:rPr sz="1800" spc="-10" dirty="0">
                <a:latin typeface="Calibri"/>
                <a:cs typeface="Calibri"/>
              </a:rPr>
              <a:t> IKU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(Untuk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PTN)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1802" y="1735073"/>
            <a:ext cx="3169920" cy="4074160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4" y="433370"/>
                </a:lnTo>
                <a:lnTo>
                  <a:pt x="18876" y="387893"/>
                </a:lnTo>
                <a:lnTo>
                  <a:pt x="33060" y="343997"/>
                </a:lnTo>
                <a:lnTo>
                  <a:pt x="50878" y="301869"/>
                </a:lnTo>
                <a:lnTo>
                  <a:pt x="72145" y="261695"/>
                </a:lnTo>
                <a:lnTo>
                  <a:pt x="96673" y="223662"/>
                </a:lnTo>
                <a:lnTo>
                  <a:pt x="124275" y="187956"/>
                </a:lnTo>
                <a:lnTo>
                  <a:pt x="154765" y="154765"/>
                </a:lnTo>
                <a:lnTo>
                  <a:pt x="187956" y="124275"/>
                </a:lnTo>
                <a:lnTo>
                  <a:pt x="223662" y="96673"/>
                </a:lnTo>
                <a:lnTo>
                  <a:pt x="261695" y="72145"/>
                </a:lnTo>
                <a:lnTo>
                  <a:pt x="301869" y="50878"/>
                </a:lnTo>
                <a:lnTo>
                  <a:pt x="343997" y="33060"/>
                </a:lnTo>
                <a:lnTo>
                  <a:pt x="387893" y="18876"/>
                </a:lnTo>
                <a:lnTo>
                  <a:pt x="433370" y="8514"/>
                </a:lnTo>
                <a:lnTo>
                  <a:pt x="480241" y="2159"/>
                </a:lnTo>
                <a:lnTo>
                  <a:pt x="528320" y="0"/>
                </a:lnTo>
                <a:lnTo>
                  <a:pt x="2641600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600" y="4073652"/>
                </a:lnTo>
                <a:lnTo>
                  <a:pt x="528320" y="4073652"/>
                </a:lnTo>
                <a:lnTo>
                  <a:pt x="480241" y="4071492"/>
                </a:lnTo>
                <a:lnTo>
                  <a:pt x="433370" y="4065137"/>
                </a:lnTo>
                <a:lnTo>
                  <a:pt x="387893" y="4054775"/>
                </a:lnTo>
                <a:lnTo>
                  <a:pt x="343997" y="4040591"/>
                </a:lnTo>
                <a:lnTo>
                  <a:pt x="301869" y="4022773"/>
                </a:lnTo>
                <a:lnTo>
                  <a:pt x="261695" y="4001506"/>
                </a:lnTo>
                <a:lnTo>
                  <a:pt x="223662" y="3976978"/>
                </a:lnTo>
                <a:lnTo>
                  <a:pt x="187956" y="3949376"/>
                </a:lnTo>
                <a:lnTo>
                  <a:pt x="154765" y="3918886"/>
                </a:lnTo>
                <a:lnTo>
                  <a:pt x="124275" y="3885695"/>
                </a:lnTo>
                <a:lnTo>
                  <a:pt x="96673" y="3849989"/>
                </a:lnTo>
                <a:lnTo>
                  <a:pt x="72145" y="3811956"/>
                </a:lnTo>
                <a:lnTo>
                  <a:pt x="50878" y="3771782"/>
                </a:lnTo>
                <a:lnTo>
                  <a:pt x="33060" y="3729654"/>
                </a:lnTo>
                <a:lnTo>
                  <a:pt x="18876" y="3685758"/>
                </a:lnTo>
                <a:lnTo>
                  <a:pt x="8514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40046" y="2006600"/>
            <a:ext cx="2312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Matching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Fund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kerja </a:t>
            </a:r>
            <a:r>
              <a:rPr sz="1800" spc="-5" dirty="0">
                <a:latin typeface="Calibri"/>
                <a:cs typeface="Calibri"/>
              </a:rPr>
              <a:t>sama </a:t>
            </a:r>
            <a:r>
              <a:rPr sz="1800" spc="-10" dirty="0">
                <a:latin typeface="Calibri"/>
                <a:cs typeface="Calibri"/>
              </a:rPr>
              <a:t>dengan mitra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(untuk </a:t>
            </a:r>
            <a:r>
              <a:rPr sz="1800" spc="-10" dirty="0">
                <a:latin typeface="Calibri"/>
                <a:cs typeface="Calibri"/>
              </a:rPr>
              <a:t>PTN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-10" dirty="0">
                <a:latin typeface="Calibri"/>
                <a:cs typeface="Calibri"/>
              </a:rPr>
              <a:t> PTS)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50173" y="1735073"/>
            <a:ext cx="3169920" cy="4074160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4" y="433370"/>
                </a:lnTo>
                <a:lnTo>
                  <a:pt x="18876" y="387893"/>
                </a:lnTo>
                <a:lnTo>
                  <a:pt x="33060" y="343997"/>
                </a:lnTo>
                <a:lnTo>
                  <a:pt x="50878" y="301869"/>
                </a:lnTo>
                <a:lnTo>
                  <a:pt x="72145" y="261695"/>
                </a:lnTo>
                <a:lnTo>
                  <a:pt x="96673" y="223662"/>
                </a:lnTo>
                <a:lnTo>
                  <a:pt x="124275" y="187956"/>
                </a:lnTo>
                <a:lnTo>
                  <a:pt x="154765" y="154765"/>
                </a:lnTo>
                <a:lnTo>
                  <a:pt x="187956" y="124275"/>
                </a:lnTo>
                <a:lnTo>
                  <a:pt x="223662" y="96673"/>
                </a:lnTo>
                <a:lnTo>
                  <a:pt x="261695" y="72145"/>
                </a:lnTo>
                <a:lnTo>
                  <a:pt x="301869" y="50878"/>
                </a:lnTo>
                <a:lnTo>
                  <a:pt x="343997" y="33060"/>
                </a:lnTo>
                <a:lnTo>
                  <a:pt x="387893" y="18876"/>
                </a:lnTo>
                <a:lnTo>
                  <a:pt x="433370" y="8514"/>
                </a:lnTo>
                <a:lnTo>
                  <a:pt x="480241" y="2159"/>
                </a:lnTo>
                <a:lnTo>
                  <a:pt x="528320" y="0"/>
                </a:lnTo>
                <a:lnTo>
                  <a:pt x="2641600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600" y="4073652"/>
                </a:lnTo>
                <a:lnTo>
                  <a:pt x="528320" y="4073652"/>
                </a:lnTo>
                <a:lnTo>
                  <a:pt x="480241" y="4071492"/>
                </a:lnTo>
                <a:lnTo>
                  <a:pt x="433370" y="4065137"/>
                </a:lnTo>
                <a:lnTo>
                  <a:pt x="387893" y="4054775"/>
                </a:lnTo>
                <a:lnTo>
                  <a:pt x="343997" y="4040591"/>
                </a:lnTo>
                <a:lnTo>
                  <a:pt x="301869" y="4022773"/>
                </a:lnTo>
                <a:lnTo>
                  <a:pt x="261695" y="4001506"/>
                </a:lnTo>
                <a:lnTo>
                  <a:pt x="223662" y="3976978"/>
                </a:lnTo>
                <a:lnTo>
                  <a:pt x="187956" y="3949376"/>
                </a:lnTo>
                <a:lnTo>
                  <a:pt x="154765" y="3918886"/>
                </a:lnTo>
                <a:lnTo>
                  <a:pt x="124275" y="3885695"/>
                </a:lnTo>
                <a:lnTo>
                  <a:pt x="96673" y="3849989"/>
                </a:lnTo>
                <a:lnTo>
                  <a:pt x="72145" y="3811956"/>
                </a:lnTo>
                <a:lnTo>
                  <a:pt x="50878" y="3771782"/>
                </a:lnTo>
                <a:lnTo>
                  <a:pt x="33060" y="3729654"/>
                </a:lnTo>
                <a:lnTo>
                  <a:pt x="18876" y="3685758"/>
                </a:lnTo>
                <a:lnTo>
                  <a:pt x="8514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7681" y="2006600"/>
            <a:ext cx="1916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Competitive </a:t>
            </a:r>
            <a:r>
              <a:rPr sz="1800" i="1" spc="-10" dirty="0">
                <a:latin typeface="Calibri"/>
                <a:cs typeface="Calibri"/>
              </a:rPr>
              <a:t>Fund 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10" dirty="0">
                <a:latin typeface="Calibri"/>
                <a:cs typeface="Calibri"/>
              </a:rPr>
              <a:t>Kompetisi </a:t>
            </a:r>
            <a:r>
              <a:rPr sz="1800" spc="-5" dirty="0">
                <a:latin typeface="Calibri"/>
                <a:cs typeface="Calibri"/>
              </a:rPr>
              <a:t> Kampus </a:t>
            </a:r>
            <a:r>
              <a:rPr sz="1800" spc="-15" dirty="0">
                <a:latin typeface="Calibri"/>
                <a:cs typeface="Calibri"/>
              </a:rPr>
              <a:t>Merdeka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(untuk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PTN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PTS)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2208" y="3734341"/>
            <a:ext cx="1507957" cy="12623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870" y="3670153"/>
            <a:ext cx="1518652" cy="13800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3603" y="3595216"/>
            <a:ext cx="1512395" cy="1507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603" y="6417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4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6191" y="200659"/>
            <a:ext cx="5544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TRANSFORMASI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DANA PEMERINTAH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UNTUK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PENDIDIKAN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TINGGI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430" y="2167889"/>
            <a:ext cx="3169920" cy="3641090"/>
          </a:xfrm>
          <a:custGeom>
            <a:avLst/>
            <a:gdLst/>
            <a:ahLst/>
            <a:cxnLst/>
            <a:rect l="l" t="t" r="r" b="b"/>
            <a:pathLst>
              <a:path w="3169920" h="3641090">
                <a:moveTo>
                  <a:pt x="0" y="528320"/>
                </a:moveTo>
                <a:lnTo>
                  <a:pt x="2159" y="480241"/>
                </a:lnTo>
                <a:lnTo>
                  <a:pt x="8511" y="433370"/>
                </a:lnTo>
                <a:lnTo>
                  <a:pt x="18872" y="387893"/>
                </a:lnTo>
                <a:lnTo>
                  <a:pt x="33053" y="343997"/>
                </a:lnTo>
                <a:lnTo>
                  <a:pt x="50868" y="301869"/>
                </a:lnTo>
                <a:lnTo>
                  <a:pt x="72131" y="261695"/>
                </a:lnTo>
                <a:lnTo>
                  <a:pt x="96655" y="223662"/>
                </a:lnTo>
                <a:lnTo>
                  <a:pt x="124254" y="187956"/>
                </a:lnTo>
                <a:lnTo>
                  <a:pt x="154741" y="154765"/>
                </a:lnTo>
                <a:lnTo>
                  <a:pt x="187930" y="124275"/>
                </a:lnTo>
                <a:lnTo>
                  <a:pt x="223634" y="96673"/>
                </a:lnTo>
                <a:lnTo>
                  <a:pt x="261667" y="72145"/>
                </a:lnTo>
                <a:lnTo>
                  <a:pt x="301841" y="50878"/>
                </a:lnTo>
                <a:lnTo>
                  <a:pt x="343972" y="33060"/>
                </a:lnTo>
                <a:lnTo>
                  <a:pt x="387871" y="18876"/>
                </a:lnTo>
                <a:lnTo>
                  <a:pt x="433353" y="8514"/>
                </a:lnTo>
                <a:lnTo>
                  <a:pt x="480232" y="2159"/>
                </a:lnTo>
                <a:lnTo>
                  <a:pt x="528320" y="0"/>
                </a:lnTo>
                <a:lnTo>
                  <a:pt x="2641599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112516"/>
                </a:lnTo>
                <a:lnTo>
                  <a:pt x="3167760" y="3160594"/>
                </a:lnTo>
                <a:lnTo>
                  <a:pt x="3161405" y="3207465"/>
                </a:lnTo>
                <a:lnTo>
                  <a:pt x="3151043" y="3252942"/>
                </a:lnTo>
                <a:lnTo>
                  <a:pt x="3136859" y="3296838"/>
                </a:lnTo>
                <a:lnTo>
                  <a:pt x="3119041" y="3338966"/>
                </a:lnTo>
                <a:lnTo>
                  <a:pt x="3097774" y="3379140"/>
                </a:lnTo>
                <a:lnTo>
                  <a:pt x="3073246" y="3417173"/>
                </a:lnTo>
                <a:lnTo>
                  <a:pt x="3045644" y="3452879"/>
                </a:lnTo>
                <a:lnTo>
                  <a:pt x="3015154" y="3486070"/>
                </a:lnTo>
                <a:lnTo>
                  <a:pt x="2981963" y="3516560"/>
                </a:lnTo>
                <a:lnTo>
                  <a:pt x="2946257" y="3544162"/>
                </a:lnTo>
                <a:lnTo>
                  <a:pt x="2908224" y="3568690"/>
                </a:lnTo>
                <a:lnTo>
                  <a:pt x="2868050" y="3589957"/>
                </a:lnTo>
                <a:lnTo>
                  <a:pt x="2825922" y="3607775"/>
                </a:lnTo>
                <a:lnTo>
                  <a:pt x="2782026" y="3621959"/>
                </a:lnTo>
                <a:lnTo>
                  <a:pt x="2736549" y="3632321"/>
                </a:lnTo>
                <a:lnTo>
                  <a:pt x="2689678" y="3638676"/>
                </a:lnTo>
                <a:lnTo>
                  <a:pt x="2641599" y="3640836"/>
                </a:lnTo>
                <a:lnTo>
                  <a:pt x="528320" y="3640836"/>
                </a:lnTo>
                <a:lnTo>
                  <a:pt x="480232" y="3638676"/>
                </a:lnTo>
                <a:lnTo>
                  <a:pt x="433353" y="3632321"/>
                </a:lnTo>
                <a:lnTo>
                  <a:pt x="387871" y="3621959"/>
                </a:lnTo>
                <a:lnTo>
                  <a:pt x="343972" y="3607775"/>
                </a:lnTo>
                <a:lnTo>
                  <a:pt x="301841" y="3589957"/>
                </a:lnTo>
                <a:lnTo>
                  <a:pt x="261667" y="3568690"/>
                </a:lnTo>
                <a:lnTo>
                  <a:pt x="223634" y="3544162"/>
                </a:lnTo>
                <a:lnTo>
                  <a:pt x="187930" y="3516560"/>
                </a:lnTo>
                <a:lnTo>
                  <a:pt x="154741" y="3486070"/>
                </a:lnTo>
                <a:lnTo>
                  <a:pt x="124254" y="3452879"/>
                </a:lnTo>
                <a:lnTo>
                  <a:pt x="96655" y="3417173"/>
                </a:lnTo>
                <a:lnTo>
                  <a:pt x="72131" y="3379140"/>
                </a:lnTo>
                <a:lnTo>
                  <a:pt x="50868" y="3338966"/>
                </a:lnTo>
                <a:lnTo>
                  <a:pt x="33053" y="3296838"/>
                </a:lnTo>
                <a:lnTo>
                  <a:pt x="18872" y="3252942"/>
                </a:lnTo>
                <a:lnTo>
                  <a:pt x="8511" y="3207465"/>
                </a:lnTo>
                <a:lnTo>
                  <a:pt x="2159" y="3160594"/>
                </a:lnTo>
                <a:lnTo>
                  <a:pt x="0" y="3112516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0708" y="2335148"/>
            <a:ext cx="2312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Matching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Fund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kerja </a:t>
            </a:r>
            <a:r>
              <a:rPr sz="1800" spc="-5" dirty="0">
                <a:latin typeface="Calibri"/>
                <a:cs typeface="Calibri"/>
              </a:rPr>
              <a:t>sama dengan </a:t>
            </a:r>
            <a:r>
              <a:rPr sz="1800" spc="-10" dirty="0">
                <a:latin typeface="Calibri"/>
                <a:cs typeface="Calibri"/>
              </a:rPr>
              <a:t>mitra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(untuk </a:t>
            </a:r>
            <a:r>
              <a:rPr sz="1800" spc="-10" dirty="0">
                <a:latin typeface="Calibri"/>
                <a:cs typeface="Calibri"/>
              </a:rPr>
              <a:t>PTN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spc="-15" dirty="0">
                <a:latin typeface="Calibri"/>
                <a:cs typeface="Calibri"/>
              </a:rPr>
              <a:t>PTS)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649" y="3621565"/>
            <a:ext cx="1507957" cy="12623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653" y="2356357"/>
            <a:ext cx="3981704" cy="348640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801614" y="2570225"/>
            <a:ext cx="11220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Dampak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terhadap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apa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8  </a:t>
            </a:r>
            <a:r>
              <a:rPr sz="1600" spc="-15" dirty="0">
                <a:latin typeface="Calibri"/>
                <a:cs typeface="Calibri"/>
              </a:rPr>
              <a:t>IKU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2898" y="4391405"/>
            <a:ext cx="12439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Potensi untuk </a:t>
            </a:r>
            <a:r>
              <a:rPr sz="1600" spc="-5" dirty="0">
                <a:latin typeface="Calibri"/>
                <a:cs typeface="Calibri"/>
              </a:rPr>
              <a:t> m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elesa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k</a:t>
            </a:r>
            <a:r>
              <a:rPr sz="1600" spc="-5" dirty="0">
                <a:latin typeface="Calibri"/>
                <a:cs typeface="Calibri"/>
              </a:rPr>
              <a:t>an  masalah </a:t>
            </a:r>
            <a:r>
              <a:rPr sz="1600" spc="-10" dirty="0">
                <a:latin typeface="Calibri"/>
                <a:cs typeface="Calibri"/>
              </a:rPr>
              <a:t>di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masyarakat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3225" y="4533646"/>
            <a:ext cx="9334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Tingkat </a:t>
            </a:r>
            <a:r>
              <a:rPr sz="1600" spc="-5" dirty="0">
                <a:latin typeface="Calibri"/>
                <a:cs typeface="Calibri"/>
              </a:rPr>
              <a:t> partisipasi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mah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sw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6590" y="712723"/>
            <a:ext cx="60871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Matching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akan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diprioritaskan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untuk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kemitraan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memiliki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dampak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terbesar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6590" y="1566417"/>
            <a:ext cx="2182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terhadap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</a:t>
            </a:r>
            <a:r>
              <a:rPr sz="2800" spc="-15" dirty="0">
                <a:latin typeface="Calibri"/>
                <a:cs typeface="Calibri"/>
              </a:rPr>
              <a:t> IKU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3172" y="356361"/>
            <a:ext cx="4806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355" dirty="0">
                <a:solidFill>
                  <a:srgbClr val="F47163"/>
                </a:solidFill>
                <a:latin typeface="Calibri"/>
                <a:cs typeface="Calibri"/>
              </a:rPr>
              <a:t>“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298" y="5994603"/>
            <a:ext cx="3958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Booklet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Matching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dapat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diunduh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di: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https://kedaireka.id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7569"/>
              </p:ext>
            </p:extLst>
          </p:nvPr>
        </p:nvGraphicFramePr>
        <p:xfrm>
          <a:off x="8637396" y="1832610"/>
          <a:ext cx="3178175" cy="168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Rasio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pendanaan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(Kontribusi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Mitra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Pemerintah)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6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Topik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umum: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Satu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banding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satu (1:1)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2075" marR="2508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Topik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khusus(isu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sosial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prioritas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nasional):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Maksimal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tiga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banding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err="1">
                          <a:latin typeface="Calibri"/>
                          <a:cs typeface="Calibri"/>
                        </a:rPr>
                        <a:t>satu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400" spc="-5" dirty="0" smtClean="0">
                          <a:latin typeface="Calibri"/>
                          <a:cs typeface="Calibri"/>
                        </a:rPr>
                        <a:t>3:1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637396" y="3646423"/>
          <a:ext cx="3257550" cy="1259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92075" marR="4457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pendanaan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dapat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diterima </a:t>
                      </a:r>
                      <a:r>
                        <a:rPr sz="1400" b="1" spc="-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perguruan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B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Uang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tunai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In-kinds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(Nilai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kontribusi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kuat)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637396" y="5048250"/>
          <a:ext cx="3257550" cy="115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92075" marR="344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Perguruan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Tinggi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dapat </a:t>
                      </a:r>
                      <a:r>
                        <a:rPr sz="1600" b="1" spc="-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7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2075" marR="2012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30" dirty="0">
                          <a:latin typeface="Calibri"/>
                          <a:cs typeface="Calibri"/>
                        </a:rPr>
                        <a:t>Terbuka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Perguruan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Tinggi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Negeri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Perguruan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Tinggi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Swasta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9603" y="6417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4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191" y="200659"/>
            <a:ext cx="554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err="1" smtClean="0">
                <a:solidFill>
                  <a:srgbClr val="000000"/>
                </a:solidFill>
                <a:latin typeface="Arial"/>
                <a:cs typeface="Arial"/>
              </a:rPr>
              <a:t>Pendanaan</a:t>
            </a:r>
            <a:r>
              <a:rPr lang="en-US" sz="2400" b="1" spc="-5" dirty="0" smtClean="0">
                <a:solidFill>
                  <a:srgbClr val="000000"/>
                </a:solidFill>
                <a:latin typeface="Arial"/>
                <a:cs typeface="Arial"/>
              </a:rPr>
              <a:t> Program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431" y="1056946"/>
            <a:ext cx="3169920" cy="5317237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1" y="433370"/>
                </a:lnTo>
                <a:lnTo>
                  <a:pt x="18872" y="387893"/>
                </a:lnTo>
                <a:lnTo>
                  <a:pt x="33053" y="343997"/>
                </a:lnTo>
                <a:lnTo>
                  <a:pt x="50868" y="301869"/>
                </a:lnTo>
                <a:lnTo>
                  <a:pt x="72131" y="261695"/>
                </a:lnTo>
                <a:lnTo>
                  <a:pt x="96655" y="223662"/>
                </a:lnTo>
                <a:lnTo>
                  <a:pt x="124254" y="187956"/>
                </a:lnTo>
                <a:lnTo>
                  <a:pt x="154741" y="154765"/>
                </a:lnTo>
                <a:lnTo>
                  <a:pt x="187930" y="124275"/>
                </a:lnTo>
                <a:lnTo>
                  <a:pt x="223634" y="96673"/>
                </a:lnTo>
                <a:lnTo>
                  <a:pt x="261667" y="72145"/>
                </a:lnTo>
                <a:lnTo>
                  <a:pt x="301841" y="50878"/>
                </a:lnTo>
                <a:lnTo>
                  <a:pt x="343972" y="33060"/>
                </a:lnTo>
                <a:lnTo>
                  <a:pt x="387871" y="18876"/>
                </a:lnTo>
                <a:lnTo>
                  <a:pt x="433353" y="8514"/>
                </a:lnTo>
                <a:lnTo>
                  <a:pt x="480232" y="2159"/>
                </a:lnTo>
                <a:lnTo>
                  <a:pt x="528320" y="0"/>
                </a:lnTo>
                <a:lnTo>
                  <a:pt x="2641599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599" y="4073652"/>
                </a:lnTo>
                <a:lnTo>
                  <a:pt x="528320" y="4073652"/>
                </a:lnTo>
                <a:lnTo>
                  <a:pt x="480232" y="4071492"/>
                </a:lnTo>
                <a:lnTo>
                  <a:pt x="433353" y="4065137"/>
                </a:lnTo>
                <a:lnTo>
                  <a:pt x="387871" y="4054775"/>
                </a:lnTo>
                <a:lnTo>
                  <a:pt x="343972" y="4040591"/>
                </a:lnTo>
                <a:lnTo>
                  <a:pt x="301841" y="4022773"/>
                </a:lnTo>
                <a:lnTo>
                  <a:pt x="261667" y="4001506"/>
                </a:lnTo>
                <a:lnTo>
                  <a:pt x="223634" y="3976978"/>
                </a:lnTo>
                <a:lnTo>
                  <a:pt x="187930" y="3949376"/>
                </a:lnTo>
                <a:lnTo>
                  <a:pt x="154741" y="3918886"/>
                </a:lnTo>
                <a:lnTo>
                  <a:pt x="124254" y="3885695"/>
                </a:lnTo>
                <a:lnTo>
                  <a:pt x="96655" y="3849989"/>
                </a:lnTo>
                <a:lnTo>
                  <a:pt x="72131" y="3811956"/>
                </a:lnTo>
                <a:lnTo>
                  <a:pt x="50868" y="3771782"/>
                </a:lnTo>
                <a:lnTo>
                  <a:pt x="33053" y="3729654"/>
                </a:lnTo>
                <a:lnTo>
                  <a:pt x="18872" y="3685758"/>
                </a:lnTo>
                <a:lnTo>
                  <a:pt x="8511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800" y="1195580"/>
            <a:ext cx="2297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err="1" smtClean="0">
                <a:latin typeface="Calibri"/>
                <a:cs typeface="Calibri"/>
              </a:rPr>
              <a:t>Sistem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dan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Skema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Pendanaan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4117" y="4953000"/>
            <a:ext cx="1507957" cy="126237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5262" y="4708358"/>
            <a:ext cx="1512395" cy="1507015"/>
          </a:xfrm>
          <a:prstGeom prst="rect">
            <a:avLst/>
          </a:prstGeom>
        </p:spPr>
      </p:pic>
      <p:sp>
        <p:nvSpPr>
          <p:cNvPr id="16" name="object 8"/>
          <p:cNvSpPr txBox="1"/>
          <p:nvPr/>
        </p:nvSpPr>
        <p:spPr>
          <a:xfrm>
            <a:off x="1209676" y="2112631"/>
            <a:ext cx="229743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err="1" smtClean="0">
                <a:latin typeface="Calibri"/>
                <a:cs typeface="Calibri"/>
              </a:rPr>
              <a:t>Sistem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pendanaan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dengan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kontrak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tahun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tunggal</a:t>
            </a:r>
            <a:r>
              <a:rPr lang="en-US" b="1" spc="-5" dirty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dan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b="1" spc="-5" dirty="0" err="1" smtClean="0">
                <a:latin typeface="Calibri"/>
                <a:cs typeface="Calibri"/>
              </a:rPr>
              <a:t>tidak</a:t>
            </a:r>
            <a:r>
              <a:rPr lang="en-US" b="1" spc="-5" dirty="0" smtClean="0">
                <a:latin typeface="Calibri"/>
                <a:cs typeface="Calibri"/>
              </a:rPr>
              <a:t> </a:t>
            </a:r>
            <a:r>
              <a:rPr lang="en-US" b="1" spc="-5" dirty="0" err="1" smtClean="0">
                <a:latin typeface="Calibri"/>
                <a:cs typeface="Calibri"/>
              </a:rPr>
              <a:t>dapat</a:t>
            </a:r>
            <a:r>
              <a:rPr lang="en-US" b="1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digunakan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untuk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membiayai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kegiatan</a:t>
            </a:r>
            <a:r>
              <a:rPr lang="en-US" spc="-5" dirty="0" smtClean="0">
                <a:latin typeface="Calibri"/>
                <a:cs typeface="Calibri"/>
              </a:rPr>
              <a:t> yang </a:t>
            </a:r>
            <a:r>
              <a:rPr lang="en-US" spc="-5" dirty="0" err="1" smtClean="0">
                <a:latin typeface="Calibri"/>
                <a:cs typeface="Calibri"/>
              </a:rPr>
              <a:t>telah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dibiayai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dari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pendanaan</a:t>
            </a:r>
            <a:r>
              <a:rPr lang="en-US" spc="-5" dirty="0" smtClean="0">
                <a:latin typeface="Calibri"/>
                <a:cs typeface="Calibri"/>
              </a:rPr>
              <a:t> lain (</a:t>
            </a:r>
            <a:r>
              <a:rPr lang="en-US" b="1" spc="-5" dirty="0" smtClean="0">
                <a:latin typeface="Calibri"/>
                <a:cs typeface="Calibri"/>
              </a:rPr>
              <a:t>double funding</a:t>
            </a:r>
            <a:r>
              <a:rPr lang="en-US" spc="-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28" name="Picture 4" descr="Neraca Keuangan (Balance Sheet) | UKM Indones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50" y="4780226"/>
            <a:ext cx="2296736" cy="14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"/>
          <p:cNvSpPr/>
          <p:nvPr/>
        </p:nvSpPr>
        <p:spPr>
          <a:xfrm>
            <a:off x="4413137" y="1083563"/>
            <a:ext cx="3169920" cy="5317237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1" y="433370"/>
                </a:lnTo>
                <a:lnTo>
                  <a:pt x="18872" y="387893"/>
                </a:lnTo>
                <a:lnTo>
                  <a:pt x="33053" y="343997"/>
                </a:lnTo>
                <a:lnTo>
                  <a:pt x="50868" y="301869"/>
                </a:lnTo>
                <a:lnTo>
                  <a:pt x="72131" y="261695"/>
                </a:lnTo>
                <a:lnTo>
                  <a:pt x="96655" y="223662"/>
                </a:lnTo>
                <a:lnTo>
                  <a:pt x="124254" y="187956"/>
                </a:lnTo>
                <a:lnTo>
                  <a:pt x="154741" y="154765"/>
                </a:lnTo>
                <a:lnTo>
                  <a:pt x="187930" y="124275"/>
                </a:lnTo>
                <a:lnTo>
                  <a:pt x="223634" y="96673"/>
                </a:lnTo>
                <a:lnTo>
                  <a:pt x="261667" y="72145"/>
                </a:lnTo>
                <a:lnTo>
                  <a:pt x="301841" y="50878"/>
                </a:lnTo>
                <a:lnTo>
                  <a:pt x="343972" y="33060"/>
                </a:lnTo>
                <a:lnTo>
                  <a:pt x="387871" y="18876"/>
                </a:lnTo>
                <a:lnTo>
                  <a:pt x="433353" y="8514"/>
                </a:lnTo>
                <a:lnTo>
                  <a:pt x="480232" y="2159"/>
                </a:lnTo>
                <a:lnTo>
                  <a:pt x="528320" y="0"/>
                </a:lnTo>
                <a:lnTo>
                  <a:pt x="2641599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599" y="4073652"/>
                </a:lnTo>
                <a:lnTo>
                  <a:pt x="528320" y="4073652"/>
                </a:lnTo>
                <a:lnTo>
                  <a:pt x="480232" y="4071492"/>
                </a:lnTo>
                <a:lnTo>
                  <a:pt x="433353" y="4065137"/>
                </a:lnTo>
                <a:lnTo>
                  <a:pt x="387871" y="4054775"/>
                </a:lnTo>
                <a:lnTo>
                  <a:pt x="343972" y="4040591"/>
                </a:lnTo>
                <a:lnTo>
                  <a:pt x="301841" y="4022773"/>
                </a:lnTo>
                <a:lnTo>
                  <a:pt x="261667" y="4001506"/>
                </a:lnTo>
                <a:lnTo>
                  <a:pt x="223634" y="3976978"/>
                </a:lnTo>
                <a:lnTo>
                  <a:pt x="187930" y="3949376"/>
                </a:lnTo>
                <a:lnTo>
                  <a:pt x="154741" y="3918886"/>
                </a:lnTo>
                <a:lnTo>
                  <a:pt x="124254" y="3885695"/>
                </a:lnTo>
                <a:lnTo>
                  <a:pt x="96655" y="3849989"/>
                </a:lnTo>
                <a:lnTo>
                  <a:pt x="72131" y="3811956"/>
                </a:lnTo>
                <a:lnTo>
                  <a:pt x="50868" y="3771782"/>
                </a:lnTo>
                <a:lnTo>
                  <a:pt x="33053" y="3729654"/>
                </a:lnTo>
                <a:lnTo>
                  <a:pt x="18872" y="3685758"/>
                </a:lnTo>
                <a:lnTo>
                  <a:pt x="8511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>
            <a:off x="4678037" y="1225214"/>
            <a:ext cx="2297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err="1" smtClean="0">
                <a:latin typeface="Calibri"/>
                <a:cs typeface="Calibri"/>
              </a:rPr>
              <a:t>Pendanaan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Mitra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4849381" y="1662126"/>
            <a:ext cx="229743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err="1" smtClean="0">
                <a:latin typeface="Calibri"/>
                <a:cs typeface="Calibri"/>
              </a:rPr>
              <a:t>Pendanaan</a:t>
            </a:r>
            <a:r>
              <a:rPr lang="en-US" sz="1800" spc="-5" dirty="0" smtClean="0">
                <a:latin typeface="Calibri"/>
                <a:cs typeface="Calibri"/>
              </a:rPr>
              <a:t> 1:1 : </a:t>
            </a:r>
            <a:r>
              <a:rPr lang="en-US" sz="1800" spc="-5" dirty="0" err="1" smtClean="0">
                <a:latin typeface="Calibri"/>
                <a:cs typeface="Calibri"/>
              </a:rPr>
              <a:t>inovasi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hasil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kerjasama</a:t>
            </a:r>
            <a:r>
              <a:rPr lang="en-US" sz="1800" spc="-5" dirty="0" smtClean="0">
                <a:latin typeface="Calibri"/>
                <a:cs typeface="Calibri"/>
              </a:rPr>
              <a:t> yang </a:t>
            </a:r>
            <a:r>
              <a:rPr lang="en-US" sz="1800" spc="-5" dirty="0" err="1" smtClean="0">
                <a:latin typeface="Calibri"/>
                <a:cs typeface="Calibri"/>
              </a:rPr>
              <a:t>memberikan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manfaat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bagi</a:t>
            </a:r>
            <a:r>
              <a:rPr lang="en-US" sz="1800" spc="-5" dirty="0" smtClean="0">
                <a:latin typeface="Calibri"/>
                <a:cs typeface="Calibri"/>
              </a:rPr>
              <a:t> industry </a:t>
            </a:r>
            <a:r>
              <a:rPr lang="en-US" sz="1800" spc="-5" dirty="0" err="1" smtClean="0">
                <a:latin typeface="Calibri"/>
                <a:cs typeface="Calibri"/>
              </a:rPr>
              <a:t>dan</a:t>
            </a:r>
            <a:r>
              <a:rPr lang="en-US" sz="1800" spc="-5" dirty="0" smtClean="0">
                <a:latin typeface="Calibri"/>
                <a:cs typeface="Calibri"/>
              </a:rPr>
              <a:t>/</a:t>
            </a:r>
            <a:r>
              <a:rPr lang="en-US" sz="1800" spc="-5" dirty="0" err="1" smtClean="0">
                <a:latin typeface="Calibri"/>
                <a:cs typeface="Calibri"/>
              </a:rPr>
              <a:t>penyelesaian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masalah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mitra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4849381" y="3357339"/>
            <a:ext cx="2297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 err="1" smtClean="0">
                <a:latin typeface="Calibri"/>
                <a:cs typeface="Calibri"/>
              </a:rPr>
              <a:t>Pendanaan</a:t>
            </a:r>
            <a:r>
              <a:rPr lang="en-US" sz="1800" spc="-5" dirty="0" smtClean="0">
                <a:latin typeface="Calibri"/>
                <a:cs typeface="Calibri"/>
              </a:rPr>
              <a:t> 3:1: </a:t>
            </a:r>
            <a:r>
              <a:rPr lang="en-US" sz="1800" spc="-5" dirty="0" err="1" smtClean="0">
                <a:latin typeface="Calibri"/>
                <a:cs typeface="Calibri"/>
              </a:rPr>
              <a:t>inovasi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proyek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strategis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nasional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4849381" y="4016670"/>
            <a:ext cx="22974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latin typeface="Calibri"/>
                <a:cs typeface="Calibri"/>
              </a:rPr>
              <a:t>Mitra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Wajib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kontribusi</a:t>
            </a:r>
            <a:r>
              <a:rPr lang="en-US" spc="-5" dirty="0" smtClean="0">
                <a:latin typeface="Calibri"/>
                <a:cs typeface="Calibri"/>
              </a:rPr>
              <a:t> dana in cash </a:t>
            </a:r>
            <a:r>
              <a:rPr lang="en-US" spc="-5" dirty="0" err="1" smtClean="0">
                <a:latin typeface="Calibri"/>
                <a:cs typeface="Calibri"/>
              </a:rPr>
              <a:t>untuk</a:t>
            </a:r>
            <a:r>
              <a:rPr lang="en-US" spc="-5" dirty="0" smtClean="0">
                <a:latin typeface="Calibri"/>
                <a:cs typeface="Calibri"/>
              </a:rPr>
              <a:t> dana </a:t>
            </a:r>
            <a:r>
              <a:rPr lang="en-US" spc="-5" dirty="0" err="1" smtClean="0">
                <a:latin typeface="Calibri"/>
                <a:cs typeface="Calibri"/>
              </a:rPr>
              <a:t>diatas</a:t>
            </a:r>
            <a:r>
              <a:rPr lang="en-US" spc="-5" dirty="0" smtClean="0">
                <a:latin typeface="Calibri"/>
                <a:cs typeface="Calibri"/>
              </a:rPr>
              <a:t> &gt;1M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8106500" y="1099818"/>
            <a:ext cx="3169920" cy="5317237"/>
          </a:xfrm>
          <a:custGeom>
            <a:avLst/>
            <a:gdLst/>
            <a:ahLst/>
            <a:cxnLst/>
            <a:rect l="l" t="t" r="r" b="b"/>
            <a:pathLst>
              <a:path w="3169920" h="4074160">
                <a:moveTo>
                  <a:pt x="0" y="528320"/>
                </a:moveTo>
                <a:lnTo>
                  <a:pt x="2159" y="480241"/>
                </a:lnTo>
                <a:lnTo>
                  <a:pt x="8511" y="433370"/>
                </a:lnTo>
                <a:lnTo>
                  <a:pt x="18872" y="387893"/>
                </a:lnTo>
                <a:lnTo>
                  <a:pt x="33053" y="343997"/>
                </a:lnTo>
                <a:lnTo>
                  <a:pt x="50868" y="301869"/>
                </a:lnTo>
                <a:lnTo>
                  <a:pt x="72131" y="261695"/>
                </a:lnTo>
                <a:lnTo>
                  <a:pt x="96655" y="223662"/>
                </a:lnTo>
                <a:lnTo>
                  <a:pt x="124254" y="187956"/>
                </a:lnTo>
                <a:lnTo>
                  <a:pt x="154741" y="154765"/>
                </a:lnTo>
                <a:lnTo>
                  <a:pt x="187930" y="124275"/>
                </a:lnTo>
                <a:lnTo>
                  <a:pt x="223634" y="96673"/>
                </a:lnTo>
                <a:lnTo>
                  <a:pt x="261667" y="72145"/>
                </a:lnTo>
                <a:lnTo>
                  <a:pt x="301841" y="50878"/>
                </a:lnTo>
                <a:lnTo>
                  <a:pt x="343972" y="33060"/>
                </a:lnTo>
                <a:lnTo>
                  <a:pt x="387871" y="18876"/>
                </a:lnTo>
                <a:lnTo>
                  <a:pt x="433353" y="8514"/>
                </a:lnTo>
                <a:lnTo>
                  <a:pt x="480232" y="2159"/>
                </a:lnTo>
                <a:lnTo>
                  <a:pt x="528320" y="0"/>
                </a:lnTo>
                <a:lnTo>
                  <a:pt x="2641599" y="0"/>
                </a:lnTo>
                <a:lnTo>
                  <a:pt x="2689678" y="2159"/>
                </a:lnTo>
                <a:lnTo>
                  <a:pt x="2736549" y="8514"/>
                </a:lnTo>
                <a:lnTo>
                  <a:pt x="2782026" y="18876"/>
                </a:lnTo>
                <a:lnTo>
                  <a:pt x="2825922" y="33060"/>
                </a:lnTo>
                <a:lnTo>
                  <a:pt x="2868050" y="50878"/>
                </a:lnTo>
                <a:lnTo>
                  <a:pt x="2908224" y="72145"/>
                </a:lnTo>
                <a:lnTo>
                  <a:pt x="2946257" y="96673"/>
                </a:lnTo>
                <a:lnTo>
                  <a:pt x="2981963" y="124275"/>
                </a:lnTo>
                <a:lnTo>
                  <a:pt x="3015154" y="154765"/>
                </a:lnTo>
                <a:lnTo>
                  <a:pt x="3045644" y="187956"/>
                </a:lnTo>
                <a:lnTo>
                  <a:pt x="3073246" y="223662"/>
                </a:lnTo>
                <a:lnTo>
                  <a:pt x="3097774" y="261695"/>
                </a:lnTo>
                <a:lnTo>
                  <a:pt x="3119041" y="301869"/>
                </a:lnTo>
                <a:lnTo>
                  <a:pt x="3136859" y="343997"/>
                </a:lnTo>
                <a:lnTo>
                  <a:pt x="3151043" y="387893"/>
                </a:lnTo>
                <a:lnTo>
                  <a:pt x="3161405" y="433370"/>
                </a:lnTo>
                <a:lnTo>
                  <a:pt x="3167760" y="480241"/>
                </a:lnTo>
                <a:lnTo>
                  <a:pt x="3169920" y="528320"/>
                </a:lnTo>
                <a:lnTo>
                  <a:pt x="3169920" y="3545331"/>
                </a:lnTo>
                <a:lnTo>
                  <a:pt x="3167760" y="3593410"/>
                </a:lnTo>
                <a:lnTo>
                  <a:pt x="3161405" y="3640281"/>
                </a:lnTo>
                <a:lnTo>
                  <a:pt x="3151043" y="3685758"/>
                </a:lnTo>
                <a:lnTo>
                  <a:pt x="3136859" y="3729654"/>
                </a:lnTo>
                <a:lnTo>
                  <a:pt x="3119041" y="3771782"/>
                </a:lnTo>
                <a:lnTo>
                  <a:pt x="3097774" y="3811956"/>
                </a:lnTo>
                <a:lnTo>
                  <a:pt x="3073246" y="3849989"/>
                </a:lnTo>
                <a:lnTo>
                  <a:pt x="3045644" y="3885695"/>
                </a:lnTo>
                <a:lnTo>
                  <a:pt x="3015154" y="3918886"/>
                </a:lnTo>
                <a:lnTo>
                  <a:pt x="2981963" y="3949376"/>
                </a:lnTo>
                <a:lnTo>
                  <a:pt x="2946257" y="3976978"/>
                </a:lnTo>
                <a:lnTo>
                  <a:pt x="2908224" y="4001506"/>
                </a:lnTo>
                <a:lnTo>
                  <a:pt x="2868050" y="4022773"/>
                </a:lnTo>
                <a:lnTo>
                  <a:pt x="2825922" y="4040591"/>
                </a:lnTo>
                <a:lnTo>
                  <a:pt x="2782026" y="4054775"/>
                </a:lnTo>
                <a:lnTo>
                  <a:pt x="2736549" y="4065137"/>
                </a:lnTo>
                <a:lnTo>
                  <a:pt x="2689678" y="4071492"/>
                </a:lnTo>
                <a:lnTo>
                  <a:pt x="2641599" y="4073652"/>
                </a:lnTo>
                <a:lnTo>
                  <a:pt x="528320" y="4073652"/>
                </a:lnTo>
                <a:lnTo>
                  <a:pt x="480232" y="4071492"/>
                </a:lnTo>
                <a:lnTo>
                  <a:pt x="433353" y="4065137"/>
                </a:lnTo>
                <a:lnTo>
                  <a:pt x="387871" y="4054775"/>
                </a:lnTo>
                <a:lnTo>
                  <a:pt x="343972" y="4040591"/>
                </a:lnTo>
                <a:lnTo>
                  <a:pt x="301841" y="4022773"/>
                </a:lnTo>
                <a:lnTo>
                  <a:pt x="261667" y="4001506"/>
                </a:lnTo>
                <a:lnTo>
                  <a:pt x="223634" y="3976978"/>
                </a:lnTo>
                <a:lnTo>
                  <a:pt x="187930" y="3949376"/>
                </a:lnTo>
                <a:lnTo>
                  <a:pt x="154741" y="3918886"/>
                </a:lnTo>
                <a:lnTo>
                  <a:pt x="124254" y="3885695"/>
                </a:lnTo>
                <a:lnTo>
                  <a:pt x="96655" y="3849989"/>
                </a:lnTo>
                <a:lnTo>
                  <a:pt x="72131" y="3811956"/>
                </a:lnTo>
                <a:lnTo>
                  <a:pt x="50868" y="3771782"/>
                </a:lnTo>
                <a:lnTo>
                  <a:pt x="33053" y="3729654"/>
                </a:lnTo>
                <a:lnTo>
                  <a:pt x="18872" y="3685758"/>
                </a:lnTo>
                <a:lnTo>
                  <a:pt x="8511" y="3640281"/>
                </a:lnTo>
                <a:lnTo>
                  <a:pt x="2159" y="3593410"/>
                </a:lnTo>
                <a:lnTo>
                  <a:pt x="0" y="3545331"/>
                </a:lnTo>
                <a:lnTo>
                  <a:pt x="0" y="528320"/>
                </a:lnTo>
                <a:close/>
              </a:path>
            </a:pathLst>
          </a:custGeom>
          <a:ln w="38100">
            <a:solidFill>
              <a:srgbClr val="114B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 txBox="1"/>
          <p:nvPr/>
        </p:nvSpPr>
        <p:spPr>
          <a:xfrm>
            <a:off x="8382000" y="1239626"/>
            <a:ext cx="25238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 algn="ctr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 err="1" smtClean="0">
                <a:latin typeface="Calibri"/>
                <a:cs typeface="Calibri"/>
              </a:rPr>
              <a:t>Komponen</a:t>
            </a:r>
            <a:r>
              <a:rPr lang="en-US" sz="1800" b="1" spc="-5" dirty="0" smtClean="0">
                <a:latin typeface="Calibri"/>
                <a:cs typeface="Calibri"/>
              </a:rPr>
              <a:t> </a:t>
            </a:r>
            <a:r>
              <a:rPr lang="en-US" sz="1800" b="1" spc="-5" dirty="0" err="1" smtClean="0">
                <a:latin typeface="Calibri"/>
                <a:cs typeface="Calibri"/>
              </a:rPr>
              <a:t>Pembiayaan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8608467" y="1772570"/>
            <a:ext cx="2297430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1800" spc="-5" dirty="0" smtClean="0">
                <a:latin typeface="Calibri"/>
                <a:cs typeface="Calibri"/>
              </a:rPr>
              <a:t>Honorarium (</a:t>
            </a:r>
            <a:r>
              <a:rPr lang="en-US" sz="1800" spc="-5" dirty="0" err="1" smtClean="0">
                <a:latin typeface="Calibri"/>
                <a:cs typeface="Calibri"/>
              </a:rPr>
              <a:t>maksimal</a:t>
            </a:r>
            <a:r>
              <a:rPr lang="en-US" sz="1800" spc="-5" dirty="0" smtClean="0">
                <a:latin typeface="Calibri"/>
                <a:cs typeface="Calibri"/>
              </a:rPr>
              <a:t> 15%) </a:t>
            </a: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pc="-5" dirty="0" err="1" smtClean="0">
                <a:latin typeface="Calibri"/>
                <a:cs typeface="Calibri"/>
              </a:rPr>
              <a:t>Biaya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operasional</a:t>
            </a:r>
            <a:r>
              <a:rPr lang="en-US" spc="-5" dirty="0" smtClean="0">
                <a:latin typeface="Calibri"/>
                <a:cs typeface="Calibri"/>
              </a:rPr>
              <a:t> </a:t>
            </a: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z="1800" spc="-5" dirty="0" err="1" smtClean="0">
                <a:latin typeface="Calibri"/>
                <a:cs typeface="Calibri"/>
              </a:rPr>
              <a:t>Biaya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lang="en-US" sz="1800" spc="-5" dirty="0" err="1" smtClean="0">
                <a:latin typeface="Calibri"/>
                <a:cs typeface="Calibri"/>
              </a:rPr>
              <a:t>Produksi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US" spc="-5" dirty="0" err="1" smtClean="0">
                <a:latin typeface="Calibri"/>
                <a:cs typeface="Calibri"/>
              </a:rPr>
              <a:t>Biaya</a:t>
            </a:r>
            <a:r>
              <a:rPr lang="en-US" spc="-5" dirty="0" smtClean="0">
                <a:latin typeface="Calibri"/>
                <a:cs typeface="Calibri"/>
              </a:rPr>
              <a:t> </a:t>
            </a:r>
            <a:r>
              <a:rPr lang="en-US" spc="-5" dirty="0" err="1" smtClean="0">
                <a:latin typeface="Calibri"/>
                <a:cs typeface="Calibri"/>
              </a:rPr>
              <a:t>pengelolaan</a:t>
            </a:r>
            <a:r>
              <a:rPr lang="en-US" spc="-5" dirty="0" smtClean="0">
                <a:latin typeface="Calibri"/>
                <a:cs typeface="Calibri"/>
              </a:rPr>
              <a:t> program (</a:t>
            </a:r>
            <a:r>
              <a:rPr lang="en-US" spc="-5" dirty="0" err="1" smtClean="0">
                <a:latin typeface="Calibri"/>
                <a:cs typeface="Calibri"/>
              </a:rPr>
              <a:t>maksimal</a:t>
            </a:r>
            <a:r>
              <a:rPr lang="en-US" spc="-5" dirty="0" smtClean="0">
                <a:latin typeface="Calibri"/>
                <a:cs typeface="Calibri"/>
              </a:rPr>
              <a:t> 5% </a:t>
            </a:r>
            <a:r>
              <a:rPr lang="en-US" spc="-5" dirty="0" err="1" smtClean="0">
                <a:latin typeface="Calibri"/>
                <a:cs typeface="Calibri"/>
              </a:rPr>
              <a:t>dari</a:t>
            </a:r>
            <a:r>
              <a:rPr lang="en-US" spc="-5" dirty="0" smtClean="0">
                <a:latin typeface="Calibri"/>
                <a:cs typeface="Calibri"/>
              </a:rPr>
              <a:t> total </a:t>
            </a:r>
            <a:r>
              <a:rPr lang="en-US" spc="-5" dirty="0" err="1" smtClean="0">
                <a:latin typeface="Calibri"/>
                <a:cs typeface="Calibri"/>
              </a:rPr>
              <a:t>usulan</a:t>
            </a:r>
            <a:r>
              <a:rPr lang="en-US" spc="-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4919" y="1198368"/>
            <a:ext cx="6451282" cy="4431983"/>
          </a:xfrm>
        </p:spPr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id-ID" sz="1600" dirty="0" smtClean="0"/>
              <a:t>Dosen </a:t>
            </a:r>
            <a:r>
              <a:rPr lang="id-ID" sz="1600" dirty="0"/>
              <a:t>pengusul memenuhi persyaratan </a:t>
            </a:r>
            <a:r>
              <a:rPr lang="id-ID" sz="1600" dirty="0" smtClean="0"/>
              <a:t>berikut:</a:t>
            </a:r>
            <a:endParaRPr lang="en-US" sz="1600" dirty="0"/>
          </a:p>
          <a:p>
            <a:pPr marL="685800" lvl="1" indent="-228600">
              <a:buFont typeface="+mj-lt"/>
              <a:buAutoNum type="alphaLcParenR"/>
            </a:pPr>
            <a:r>
              <a:rPr lang="id-ID" sz="1600" dirty="0" smtClean="0"/>
              <a:t>Memiliki NIDN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id-ID" sz="1600" dirty="0" smtClean="0"/>
              <a:t> NIDK;</a:t>
            </a:r>
            <a:endParaRPr lang="en-US" sz="1600" dirty="0"/>
          </a:p>
          <a:p>
            <a:pPr marL="685800" lvl="1" indent="-228600">
              <a:buFont typeface="+mj-lt"/>
              <a:buAutoNum type="alphaLcParenR"/>
            </a:pPr>
            <a:r>
              <a:rPr lang="id-ID" sz="1600" dirty="0" smtClean="0"/>
              <a:t>Memiliki rekam jejak yang relevan dengan program yang diusulkan</a:t>
            </a:r>
            <a:r>
              <a:rPr lang="en-US" sz="1600" dirty="0" smtClean="0"/>
              <a:t>;</a:t>
            </a:r>
          </a:p>
          <a:p>
            <a:pPr marL="685800" lvl="1" indent="-228600">
              <a:buFont typeface="+mj-lt"/>
              <a:buAutoNum type="alphaLcParenR"/>
            </a:pPr>
            <a:r>
              <a:rPr lang="id-ID" sz="1600" dirty="0" smtClean="0"/>
              <a:t>Terdaftar </a:t>
            </a:r>
            <a:r>
              <a:rPr lang="id-ID" sz="1600" dirty="0"/>
              <a:t>di Kedaireka; </a:t>
            </a:r>
            <a:r>
              <a:rPr lang="id-ID" sz="1600" dirty="0" smtClean="0"/>
              <a:t>dan</a:t>
            </a:r>
            <a:endParaRPr lang="en-US" sz="1600" dirty="0"/>
          </a:p>
          <a:p>
            <a:pPr marL="685800" lvl="1" indent="-228600">
              <a:buFont typeface="+mj-lt"/>
              <a:buAutoNum type="alphaLcParenR"/>
            </a:pPr>
            <a:r>
              <a:rPr lang="id-ID" sz="1600" dirty="0" smtClean="0"/>
              <a:t>Tidak </a:t>
            </a:r>
            <a:r>
              <a:rPr lang="id-ID" sz="1600" dirty="0"/>
              <a:t>sedang studi lanjut atau kegiatan akademik seperti </a:t>
            </a:r>
            <a:r>
              <a:rPr lang="id-ID" sz="1600" i="1" dirty="0"/>
              <a:t>academic recharging</a:t>
            </a:r>
            <a:r>
              <a:rPr lang="id-ID" sz="1600" dirty="0"/>
              <a:t>, </a:t>
            </a:r>
            <a:r>
              <a:rPr lang="id-ID" sz="1600" i="1" dirty="0"/>
              <a:t>postdoc</a:t>
            </a:r>
            <a:r>
              <a:rPr lang="id-ID" sz="1600" dirty="0"/>
              <a:t>, dan lainnya.</a:t>
            </a:r>
            <a:endParaRPr lang="en-US" sz="1600" dirty="0"/>
          </a:p>
          <a:p>
            <a:r>
              <a:rPr lang="id-ID" sz="1600" dirty="0"/>
              <a:t> </a:t>
            </a:r>
            <a:endParaRPr lang="en-US" sz="1600" dirty="0"/>
          </a:p>
          <a:p>
            <a:pPr marL="358775" lvl="0" indent="-358775">
              <a:buFont typeface="+mj-lt"/>
              <a:buAutoNum type="arabicPeriod" startAt="2"/>
            </a:pPr>
            <a:r>
              <a:rPr lang="id-ID" sz="1600" dirty="0" smtClean="0"/>
              <a:t>Dosen pengusul telah memperoleh komitmen penyediaan dana padanan dari mitra.</a:t>
            </a:r>
            <a:endParaRPr lang="en-US" sz="1600" dirty="0"/>
          </a:p>
          <a:p>
            <a:pPr marL="358775" lvl="0" indent="-358775">
              <a:buFont typeface="+mj-lt"/>
              <a:buAutoNum type="arabicPeriod" startAt="2"/>
            </a:pPr>
            <a:r>
              <a:rPr lang="id-ID" sz="1600" dirty="0" smtClean="0"/>
              <a:t>Pengusul </a:t>
            </a:r>
            <a:r>
              <a:rPr lang="id-ID" sz="1600" dirty="0"/>
              <a:t>tidak memiliki afiliasi atau hubungan famili dengan </a:t>
            </a:r>
            <a:r>
              <a:rPr lang="id-ID" sz="1600" dirty="0" smtClean="0"/>
              <a:t>DUDI.</a:t>
            </a:r>
            <a:endParaRPr lang="en-US" sz="1600" dirty="0"/>
          </a:p>
          <a:p>
            <a:pPr marL="358775" lvl="0" indent="-358775">
              <a:buFont typeface="+mj-lt"/>
              <a:buAutoNum type="arabicPeriod" startAt="2"/>
            </a:pPr>
            <a:r>
              <a:rPr lang="id-ID" sz="1600" dirty="0" smtClean="0"/>
              <a:t>Terdapat </a:t>
            </a:r>
            <a:r>
              <a:rPr lang="id-ID" sz="1600" dirty="0"/>
              <a:t>lembaga/entitas/unit yang ditugaskan oleh PT untuk mengelola program yang diusulkan, serta pengakuan bahwa program yang diusulkan adalah hasil penelitian yang dimiliki </a:t>
            </a:r>
            <a:r>
              <a:rPr lang="id-ID" sz="1600" dirty="0" smtClean="0"/>
              <a:t>institusi.</a:t>
            </a:r>
            <a:endParaRPr lang="en-US" sz="1600" dirty="0"/>
          </a:p>
          <a:p>
            <a:pPr marL="358775" lvl="0" indent="-358775">
              <a:buFont typeface="+mj-lt"/>
              <a:buAutoNum type="arabicPeriod" startAt="2"/>
            </a:pPr>
            <a:r>
              <a:rPr lang="id-ID" sz="1600" dirty="0" smtClean="0"/>
              <a:t>Perguruan </a:t>
            </a:r>
            <a:r>
              <a:rPr lang="id-ID" sz="1600" dirty="0"/>
              <a:t>tinggi pengusul tidak dalam status </a:t>
            </a:r>
            <a:r>
              <a:rPr lang="id-ID" sz="1600" dirty="0" smtClean="0"/>
              <a:t>pembinaan.</a:t>
            </a:r>
            <a:endParaRPr lang="en-US" sz="1600" dirty="0"/>
          </a:p>
          <a:p>
            <a:pPr marL="358775" lvl="0" indent="-358775">
              <a:buFont typeface="+mj-lt"/>
              <a:buAutoNum type="arabicPeriod" startAt="2"/>
            </a:pPr>
            <a:r>
              <a:rPr lang="id-ID" sz="1600" dirty="0" smtClean="0"/>
              <a:t>DUDI </a:t>
            </a:r>
            <a:r>
              <a:rPr lang="id-ID" sz="1600" dirty="0"/>
              <a:t>sebagai mitra kerja sama PT harus terdaftar di </a:t>
            </a:r>
            <a:r>
              <a:rPr lang="id-ID" sz="1600" b="1" dirty="0"/>
              <a:t>Kedaireka</a:t>
            </a:r>
            <a:r>
              <a:rPr lang="id-ID" sz="1600" dirty="0"/>
              <a:t>, antara Mitra Industri dan PT telah memiliki rekam jejak kemitraan dalam pengembangan produk yang berbasis kebutuhan industri, atau adanya inovasi unggulan PT yang dibutuhkan oleh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3" y="1676400"/>
            <a:ext cx="4917606" cy="2762700"/>
          </a:xfrm>
          <a:prstGeom prst="rect">
            <a:avLst/>
          </a:prstGeom>
        </p:spPr>
      </p:pic>
      <p:grpSp>
        <p:nvGrpSpPr>
          <p:cNvPr id="8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9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11" name="object 6"/>
          <p:cNvSpPr txBox="1">
            <a:spLocks/>
          </p:cNvSpPr>
          <p:nvPr/>
        </p:nvSpPr>
        <p:spPr>
          <a:xfrm>
            <a:off x="266191" y="200659"/>
            <a:ext cx="55448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3200" b="1" kern="0" spc="-5" dirty="0" err="1" smtClean="0">
                <a:solidFill>
                  <a:srgbClr val="000000"/>
                </a:solidFill>
                <a:latin typeface="Arial"/>
                <a:cs typeface="Arial"/>
              </a:rPr>
              <a:t>Persyaratan</a:t>
            </a:r>
            <a:r>
              <a:rPr lang="en-US" sz="3200" b="1" kern="0" spc="-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1" kern="0" spc="-5" dirty="0" err="1" smtClean="0">
                <a:solidFill>
                  <a:srgbClr val="000000"/>
                </a:solidFill>
                <a:latin typeface="Arial"/>
                <a:cs typeface="Arial"/>
              </a:rPr>
              <a:t>Umum</a:t>
            </a:r>
            <a:r>
              <a:rPr lang="en-US" sz="3200" b="1" kern="0" spc="-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1" kern="0" spc="-5" dirty="0" err="1" smtClean="0">
                <a:solidFill>
                  <a:srgbClr val="000000"/>
                </a:solidFill>
                <a:latin typeface="Arial"/>
                <a:cs typeface="Arial"/>
              </a:rPr>
              <a:t>Pengusul</a:t>
            </a:r>
            <a:r>
              <a:rPr lang="en-US" sz="3200" b="1" kern="0" spc="-5" dirty="0" smtClean="0">
                <a:solidFill>
                  <a:srgbClr val="000000"/>
                </a:solidFill>
                <a:latin typeface="Arial"/>
                <a:cs typeface="Arial"/>
              </a:rPr>
              <a:t> Program </a:t>
            </a:r>
            <a:endParaRPr lang="en-US" sz="320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96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294" y="1676400"/>
            <a:ext cx="9906000" cy="3429000"/>
          </a:xfrm>
          <a:prstGeom prst="rect">
            <a:avLst/>
          </a:prstGeom>
        </p:spPr>
      </p:pic>
      <p:grpSp>
        <p:nvGrpSpPr>
          <p:cNvPr id="5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6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8" name="object 6"/>
          <p:cNvSpPr txBox="1">
            <a:spLocks/>
          </p:cNvSpPr>
          <p:nvPr/>
        </p:nvSpPr>
        <p:spPr>
          <a:xfrm>
            <a:off x="266190" y="200659"/>
            <a:ext cx="11316209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3200" b="1" kern="0" spc="-5" dirty="0" err="1" smtClean="0">
                <a:solidFill>
                  <a:schemeClr val="tx1"/>
                </a:solidFill>
                <a:latin typeface="Arial"/>
                <a:cs typeface="Arial"/>
              </a:rPr>
              <a:t>Alur</a:t>
            </a: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b="1" kern="0" spc="-5" dirty="0" err="1" smtClean="0">
                <a:solidFill>
                  <a:schemeClr val="tx1"/>
                </a:solidFill>
                <a:latin typeface="Arial"/>
                <a:cs typeface="Arial"/>
              </a:rPr>
              <a:t>Pengusulan</a:t>
            </a: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Proposal</a:t>
            </a:r>
          </a:p>
          <a:p>
            <a:pPr marL="12700" marR="5080">
              <a:spcBef>
                <a:spcPts val="100"/>
              </a:spcBef>
            </a:pPr>
            <a:r>
              <a:rPr lang="id-ID" sz="2000" dirty="0">
                <a:solidFill>
                  <a:schemeClr val="tx1"/>
                </a:solidFill>
              </a:rPr>
              <a:t>Alur Proses Seleksi untuk Pendanaan Program di bawah IDR 1 M</a:t>
            </a:r>
            <a:endParaRPr lang="en-US" sz="2000" dirty="0">
              <a:solidFill>
                <a:schemeClr val="tx1"/>
              </a:solidFill>
            </a:endParaRPr>
          </a:p>
          <a:p>
            <a:pPr marL="12700" marR="5080">
              <a:spcBef>
                <a:spcPts val="100"/>
              </a:spcBef>
            </a:pP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320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97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"/>
          <p:cNvGrpSpPr/>
          <p:nvPr/>
        </p:nvGrpSpPr>
        <p:grpSpPr>
          <a:xfrm>
            <a:off x="140207" y="102107"/>
            <a:ext cx="94615" cy="829310"/>
            <a:chOff x="140207" y="102107"/>
            <a:chExt cx="94615" cy="829310"/>
          </a:xfrm>
        </p:grpSpPr>
        <p:sp>
          <p:nvSpPr>
            <p:cNvPr id="6" name="object 4"/>
            <p:cNvSpPr/>
            <p:nvPr/>
          </p:nvSpPr>
          <p:spPr>
            <a:xfrm>
              <a:off x="140207" y="102107"/>
              <a:ext cx="94615" cy="638810"/>
            </a:xfrm>
            <a:custGeom>
              <a:avLst/>
              <a:gdLst/>
              <a:ahLst/>
              <a:cxnLst/>
              <a:rect l="l" t="t" r="r" b="b"/>
              <a:pathLst>
                <a:path w="94614" h="638810">
                  <a:moveTo>
                    <a:pt x="87439" y="0"/>
                  </a:moveTo>
                  <a:lnTo>
                    <a:pt x="7048" y="0"/>
                  </a:lnTo>
                  <a:lnTo>
                    <a:pt x="0" y="7112"/>
                  </a:lnTo>
                  <a:lnTo>
                    <a:pt x="0" y="15748"/>
                  </a:lnTo>
                  <a:lnTo>
                    <a:pt x="0" y="631444"/>
                  </a:lnTo>
                  <a:lnTo>
                    <a:pt x="7048" y="638556"/>
                  </a:lnTo>
                  <a:lnTo>
                    <a:pt x="87439" y="638556"/>
                  </a:lnTo>
                  <a:lnTo>
                    <a:pt x="94488" y="631444"/>
                  </a:lnTo>
                  <a:lnTo>
                    <a:pt x="94488" y="7112"/>
                  </a:lnTo>
                  <a:lnTo>
                    <a:pt x="87439" y="0"/>
                  </a:lnTo>
                  <a:close/>
                </a:path>
              </a:pathLst>
            </a:custGeom>
            <a:solidFill>
              <a:srgbClr val="4D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40663"/>
              <a:ext cx="94488" cy="190500"/>
            </a:xfrm>
            <a:prstGeom prst="rect">
              <a:avLst/>
            </a:prstGeom>
          </p:spPr>
        </p:pic>
      </p:grpSp>
      <p:sp>
        <p:nvSpPr>
          <p:cNvPr id="8" name="object 6"/>
          <p:cNvSpPr txBox="1">
            <a:spLocks/>
          </p:cNvSpPr>
          <p:nvPr/>
        </p:nvSpPr>
        <p:spPr>
          <a:xfrm>
            <a:off x="266190" y="200659"/>
            <a:ext cx="11316209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3200" b="1" kern="0" spc="-5" dirty="0" err="1" smtClean="0">
                <a:solidFill>
                  <a:schemeClr val="tx1"/>
                </a:solidFill>
                <a:latin typeface="Arial"/>
                <a:cs typeface="Arial"/>
              </a:rPr>
              <a:t>Alur</a:t>
            </a: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200" b="1" kern="0" spc="-5" dirty="0" err="1" smtClean="0">
                <a:solidFill>
                  <a:schemeClr val="tx1"/>
                </a:solidFill>
                <a:latin typeface="Arial"/>
                <a:cs typeface="Arial"/>
              </a:rPr>
              <a:t>Pengusulan</a:t>
            </a: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Proposal</a:t>
            </a:r>
          </a:p>
          <a:p>
            <a:pPr marL="12700" marR="5080">
              <a:spcBef>
                <a:spcPts val="100"/>
              </a:spcBef>
            </a:pPr>
            <a:r>
              <a:rPr lang="id-ID" sz="2000" dirty="0">
                <a:solidFill>
                  <a:schemeClr val="tx1"/>
                </a:solidFill>
              </a:rPr>
              <a:t>Alur Proses Seleksi untuk Pendanaan Program di </a:t>
            </a:r>
            <a:r>
              <a:rPr lang="en-US" sz="2000" dirty="0" err="1" smtClean="0">
                <a:solidFill>
                  <a:schemeClr val="tx1"/>
                </a:solidFill>
              </a:rPr>
              <a:t>atas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IDR </a:t>
            </a:r>
            <a:r>
              <a:rPr lang="id-ID" sz="2000" dirty="0">
                <a:solidFill>
                  <a:schemeClr val="tx1"/>
                </a:solidFill>
              </a:rPr>
              <a:t>1 M</a:t>
            </a:r>
            <a:endParaRPr lang="en-US" sz="2000" dirty="0">
              <a:solidFill>
                <a:schemeClr val="tx1"/>
              </a:solidFill>
            </a:endParaRPr>
          </a:p>
          <a:p>
            <a:pPr marL="12700" marR="5080">
              <a:spcBef>
                <a:spcPts val="100"/>
              </a:spcBef>
            </a:pPr>
            <a:r>
              <a:rPr lang="en-US" sz="3200" b="1" kern="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3200" kern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image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10591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534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MT</vt:lpstr>
      <vt:lpstr>Arial</vt:lpstr>
      <vt:lpstr>Bookman Old Style</vt:lpstr>
      <vt:lpstr>Calibri</vt:lpstr>
      <vt:lpstr>Calibri Light</vt:lpstr>
      <vt:lpstr>Tahoma</vt:lpstr>
      <vt:lpstr>Office Theme</vt:lpstr>
      <vt:lpstr>PowerPoint Presentation</vt:lpstr>
      <vt:lpstr>LATAR BELAKANG</vt:lpstr>
      <vt:lpstr>TRANSFORMASI PENDIDIKAN TINGGI Melalui 8 Indikator Kinerja Utama</vt:lpstr>
      <vt:lpstr>TRANSFORMASI DANA PEMERINTAH  UNTUK PENDIDIKAN TINGGI</vt:lpstr>
      <vt:lpstr>PowerPoint Presentation</vt:lpstr>
      <vt:lpstr>Pendanaan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KEDAI REKA  DAN  MATCHING FUND</dc:title>
  <dc:creator>Achmad Adhitya</dc:creator>
  <cp:lastModifiedBy>Dinia Putri</cp:lastModifiedBy>
  <cp:revision>6</cp:revision>
  <dcterms:created xsi:type="dcterms:W3CDTF">2022-03-15T02:54:15Z</dcterms:created>
  <dcterms:modified xsi:type="dcterms:W3CDTF">2022-03-15T04:03:07Z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2022-03-15T00:00:00Z</vt:filetime>
  </property>
</Properties>
</file>